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7" r:id="rId13"/>
    <p:sldId id="270" r:id="rId14"/>
    <p:sldId id="266" r:id="rId15"/>
    <p:sldId id="268" r:id="rId16"/>
    <p:sldId id="276"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Lst>
  <p:sldSz cx="18288000" cy="10287000"/>
  <p:notesSz cx="6858000" cy="9144000"/>
  <p:embeddedFontLst>
    <p:embeddedFont>
      <p:font typeface="Al Qabas Bold" panose="020B0604020202020204" charset="-78"/>
      <p:regular r:id="rId30"/>
    </p:embeddedFont>
    <p:embeddedFont>
      <p:font typeface="Bobby Jones" panose="020B0604020202020204" charset="0"/>
      <p:regular r:id="rId31"/>
    </p:embeddedFont>
    <p:embeddedFont>
      <p:font typeface="KG Primary Penmanship"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sv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sv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3.png"/><Relationship Id="rId4" Type="http://schemas.openxmlformats.org/officeDocument/2006/relationships/image" Target="../media/image23.svg"/><Relationship Id="rId9" Type="http://schemas.openxmlformats.org/officeDocument/2006/relationships/image" Target="../media/image28.sv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28.svg"/><Relationship Id="rId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sv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sv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0.png"/><Relationship Id="rId4" Type="http://schemas.openxmlformats.org/officeDocument/2006/relationships/image" Target="../media/image23.svg"/><Relationship Id="rId9"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4.sv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4.sv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4.sv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4.sv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4.sv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4.sv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4.sv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103634" y="10183366"/>
            <a:ext cx="4269996" cy="2419864"/>
            <a:chOff x="0" y="0"/>
            <a:chExt cx="1664741" cy="943431"/>
          </a:xfrm>
        </p:grpSpPr>
        <p:sp>
          <p:nvSpPr>
            <p:cNvPr id="3" name="Freeform 3"/>
            <p:cNvSpPr/>
            <p:nvPr/>
          </p:nvSpPr>
          <p:spPr>
            <a:xfrm>
              <a:off x="0" y="0"/>
              <a:ext cx="1664741" cy="943431"/>
            </a:xfrm>
            <a:custGeom>
              <a:avLst/>
              <a:gdLst/>
              <a:ahLst/>
              <a:cxnLst/>
              <a:rect l="l" t="t" r="r" b="b"/>
              <a:pathLst>
                <a:path w="1664741" h="943431">
                  <a:moveTo>
                    <a:pt x="0" y="0"/>
                  </a:moveTo>
                  <a:lnTo>
                    <a:pt x="1664741" y="0"/>
                  </a:lnTo>
                  <a:lnTo>
                    <a:pt x="1664741" y="943431"/>
                  </a:lnTo>
                  <a:lnTo>
                    <a:pt x="0" y="943431"/>
                  </a:lnTo>
                  <a:close/>
                </a:path>
              </a:pathLst>
            </a:custGeom>
            <a:solidFill>
              <a:srgbClr val="FF3131"/>
            </a:solidFill>
          </p:spPr>
          <p:txBody>
            <a:bodyPr/>
            <a:lstStyle/>
            <a:p>
              <a:endParaRPr lang="en-US"/>
            </a:p>
          </p:txBody>
        </p:sp>
        <p:sp>
          <p:nvSpPr>
            <p:cNvPr id="4" name="TextBox 4"/>
            <p:cNvSpPr txBox="1"/>
            <p:nvPr/>
          </p:nvSpPr>
          <p:spPr>
            <a:xfrm>
              <a:off x="0" y="-57150"/>
              <a:ext cx="1664741" cy="1000581"/>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rot="-5400000">
            <a:off x="2513222" y="9244186"/>
            <a:ext cx="4949696" cy="2419864"/>
            <a:chOff x="0" y="0"/>
            <a:chExt cx="1929735" cy="943431"/>
          </a:xfrm>
        </p:grpSpPr>
        <p:sp>
          <p:nvSpPr>
            <p:cNvPr id="6" name="Freeform 6"/>
            <p:cNvSpPr/>
            <p:nvPr/>
          </p:nvSpPr>
          <p:spPr>
            <a:xfrm>
              <a:off x="0" y="0"/>
              <a:ext cx="1929735" cy="943431"/>
            </a:xfrm>
            <a:custGeom>
              <a:avLst/>
              <a:gdLst/>
              <a:ahLst/>
              <a:cxnLst/>
              <a:rect l="l" t="t" r="r" b="b"/>
              <a:pathLst>
                <a:path w="1929735" h="943431">
                  <a:moveTo>
                    <a:pt x="0" y="0"/>
                  </a:moveTo>
                  <a:lnTo>
                    <a:pt x="1929735" y="0"/>
                  </a:lnTo>
                  <a:lnTo>
                    <a:pt x="1929735" y="943431"/>
                  </a:lnTo>
                  <a:lnTo>
                    <a:pt x="0" y="943431"/>
                  </a:lnTo>
                  <a:close/>
                </a:path>
              </a:pathLst>
            </a:custGeom>
            <a:solidFill>
              <a:srgbClr val="E64F5F"/>
            </a:solidFill>
          </p:spPr>
          <p:txBody>
            <a:bodyPr/>
            <a:lstStyle/>
            <a:p>
              <a:endParaRPr lang="en-US"/>
            </a:p>
          </p:txBody>
        </p:sp>
        <p:sp>
          <p:nvSpPr>
            <p:cNvPr id="7" name="TextBox 7"/>
            <p:cNvSpPr txBox="1"/>
            <p:nvPr/>
          </p:nvSpPr>
          <p:spPr>
            <a:xfrm>
              <a:off x="0" y="-57150"/>
              <a:ext cx="1929735" cy="1000581"/>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5400000">
            <a:off x="4992815" y="8375011"/>
            <a:ext cx="5489386" cy="2419864"/>
            <a:chOff x="0" y="0"/>
            <a:chExt cx="2140144" cy="943431"/>
          </a:xfrm>
        </p:grpSpPr>
        <p:sp>
          <p:nvSpPr>
            <p:cNvPr id="9" name="Freeform 9"/>
            <p:cNvSpPr/>
            <p:nvPr/>
          </p:nvSpPr>
          <p:spPr>
            <a:xfrm>
              <a:off x="0" y="0"/>
              <a:ext cx="2140144" cy="943431"/>
            </a:xfrm>
            <a:custGeom>
              <a:avLst/>
              <a:gdLst/>
              <a:ahLst/>
              <a:cxnLst/>
              <a:rect l="l" t="t" r="r" b="b"/>
              <a:pathLst>
                <a:path w="2140144" h="943431">
                  <a:moveTo>
                    <a:pt x="0" y="0"/>
                  </a:moveTo>
                  <a:lnTo>
                    <a:pt x="2140144" y="0"/>
                  </a:lnTo>
                  <a:lnTo>
                    <a:pt x="2140144" y="943431"/>
                  </a:lnTo>
                  <a:lnTo>
                    <a:pt x="0" y="943431"/>
                  </a:lnTo>
                  <a:close/>
                </a:path>
              </a:pathLst>
            </a:custGeom>
            <a:solidFill>
              <a:srgbClr val="FFB300"/>
            </a:solidFill>
          </p:spPr>
          <p:txBody>
            <a:bodyPr/>
            <a:lstStyle/>
            <a:p>
              <a:endParaRPr lang="en-US"/>
            </a:p>
          </p:txBody>
        </p:sp>
        <p:sp>
          <p:nvSpPr>
            <p:cNvPr id="10" name="TextBox 10"/>
            <p:cNvSpPr txBox="1"/>
            <p:nvPr/>
          </p:nvSpPr>
          <p:spPr>
            <a:xfrm>
              <a:off x="0" y="-57150"/>
              <a:ext cx="2140144" cy="1000581"/>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rot="-5400000">
            <a:off x="7113103" y="7146531"/>
            <a:ext cx="6747686" cy="2419864"/>
            <a:chOff x="0" y="0"/>
            <a:chExt cx="2630717" cy="943431"/>
          </a:xfrm>
        </p:grpSpPr>
        <p:sp>
          <p:nvSpPr>
            <p:cNvPr id="12" name="Freeform 12"/>
            <p:cNvSpPr/>
            <p:nvPr/>
          </p:nvSpPr>
          <p:spPr>
            <a:xfrm>
              <a:off x="0" y="0"/>
              <a:ext cx="2630717" cy="943431"/>
            </a:xfrm>
            <a:custGeom>
              <a:avLst/>
              <a:gdLst/>
              <a:ahLst/>
              <a:cxnLst/>
              <a:rect l="l" t="t" r="r" b="b"/>
              <a:pathLst>
                <a:path w="2630717" h="943431">
                  <a:moveTo>
                    <a:pt x="0" y="0"/>
                  </a:moveTo>
                  <a:lnTo>
                    <a:pt x="2630717" y="0"/>
                  </a:lnTo>
                  <a:lnTo>
                    <a:pt x="2630717" y="943431"/>
                  </a:lnTo>
                  <a:lnTo>
                    <a:pt x="0" y="943431"/>
                  </a:lnTo>
                  <a:close/>
                </a:path>
              </a:pathLst>
            </a:custGeom>
            <a:solidFill>
              <a:srgbClr val="5E17EB"/>
            </a:solidFill>
          </p:spPr>
          <p:txBody>
            <a:bodyPr/>
            <a:lstStyle/>
            <a:p>
              <a:endParaRPr lang="en-US"/>
            </a:p>
          </p:txBody>
        </p:sp>
        <p:sp>
          <p:nvSpPr>
            <p:cNvPr id="13" name="TextBox 13"/>
            <p:cNvSpPr txBox="1"/>
            <p:nvPr/>
          </p:nvSpPr>
          <p:spPr>
            <a:xfrm>
              <a:off x="0" y="-57150"/>
              <a:ext cx="2630717" cy="1000581"/>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rot="-5400000">
            <a:off x="8945658" y="5630319"/>
            <a:ext cx="8581451" cy="2419864"/>
            <a:chOff x="0" y="0"/>
            <a:chExt cx="3345646" cy="943431"/>
          </a:xfrm>
        </p:grpSpPr>
        <p:sp>
          <p:nvSpPr>
            <p:cNvPr id="15" name="Freeform 15"/>
            <p:cNvSpPr/>
            <p:nvPr/>
          </p:nvSpPr>
          <p:spPr>
            <a:xfrm>
              <a:off x="0" y="0"/>
              <a:ext cx="3345646" cy="943431"/>
            </a:xfrm>
            <a:custGeom>
              <a:avLst/>
              <a:gdLst/>
              <a:ahLst/>
              <a:cxnLst/>
              <a:rect l="l" t="t" r="r" b="b"/>
              <a:pathLst>
                <a:path w="3345646" h="943431">
                  <a:moveTo>
                    <a:pt x="0" y="0"/>
                  </a:moveTo>
                  <a:lnTo>
                    <a:pt x="3345646" y="0"/>
                  </a:lnTo>
                  <a:lnTo>
                    <a:pt x="3345646" y="943431"/>
                  </a:lnTo>
                  <a:lnTo>
                    <a:pt x="0" y="943431"/>
                  </a:lnTo>
                  <a:close/>
                </a:path>
              </a:pathLst>
            </a:custGeom>
            <a:solidFill>
              <a:srgbClr val="0075B2"/>
            </a:solidFill>
          </p:spPr>
          <p:txBody>
            <a:bodyPr/>
            <a:lstStyle/>
            <a:p>
              <a:endParaRPr lang="en-US"/>
            </a:p>
          </p:txBody>
        </p:sp>
        <p:sp>
          <p:nvSpPr>
            <p:cNvPr id="16" name="TextBox 16"/>
            <p:cNvSpPr txBox="1"/>
            <p:nvPr/>
          </p:nvSpPr>
          <p:spPr>
            <a:xfrm>
              <a:off x="0" y="-57150"/>
              <a:ext cx="3345646" cy="1000581"/>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rot="-5400000">
            <a:off x="11186826" y="4681310"/>
            <a:ext cx="9725084" cy="2419864"/>
            <a:chOff x="0" y="0"/>
            <a:chExt cx="3791514" cy="943431"/>
          </a:xfrm>
        </p:grpSpPr>
        <p:sp>
          <p:nvSpPr>
            <p:cNvPr id="18" name="Freeform 18"/>
            <p:cNvSpPr/>
            <p:nvPr/>
          </p:nvSpPr>
          <p:spPr>
            <a:xfrm>
              <a:off x="0" y="0"/>
              <a:ext cx="3791514" cy="943431"/>
            </a:xfrm>
            <a:custGeom>
              <a:avLst/>
              <a:gdLst/>
              <a:ahLst/>
              <a:cxnLst/>
              <a:rect l="l" t="t" r="r" b="b"/>
              <a:pathLst>
                <a:path w="3791514" h="943431">
                  <a:moveTo>
                    <a:pt x="0" y="0"/>
                  </a:moveTo>
                  <a:lnTo>
                    <a:pt x="3791514" y="0"/>
                  </a:lnTo>
                  <a:lnTo>
                    <a:pt x="3791514" y="943431"/>
                  </a:lnTo>
                  <a:lnTo>
                    <a:pt x="0" y="943431"/>
                  </a:lnTo>
                  <a:close/>
                </a:path>
              </a:pathLst>
            </a:custGeom>
            <a:solidFill>
              <a:srgbClr val="4BB966"/>
            </a:solidFill>
          </p:spPr>
          <p:txBody>
            <a:bodyPr/>
            <a:lstStyle/>
            <a:p>
              <a:endParaRPr lang="en-US"/>
            </a:p>
          </p:txBody>
        </p:sp>
        <p:sp>
          <p:nvSpPr>
            <p:cNvPr id="19" name="TextBox 19"/>
            <p:cNvSpPr txBox="1"/>
            <p:nvPr/>
          </p:nvSpPr>
          <p:spPr>
            <a:xfrm>
              <a:off x="0" y="-57150"/>
              <a:ext cx="3791514" cy="1000581"/>
            </a:xfrm>
            <a:prstGeom prst="rect">
              <a:avLst/>
            </a:prstGeom>
          </p:spPr>
          <p:txBody>
            <a:bodyPr lIns="50800" tIns="50800" rIns="50800" bIns="50800" rtlCol="0" anchor="ctr"/>
            <a:lstStyle/>
            <a:p>
              <a:pPr algn="ctr">
                <a:lnSpc>
                  <a:spcPts val="3639"/>
                </a:lnSpc>
              </a:pPr>
              <a:endParaRPr/>
            </a:p>
          </p:txBody>
        </p:sp>
      </p:grpSp>
      <p:sp>
        <p:nvSpPr>
          <p:cNvPr id="20" name="Freeform 20"/>
          <p:cNvSpPr/>
          <p:nvPr/>
        </p:nvSpPr>
        <p:spPr>
          <a:xfrm>
            <a:off x="362207" y="3716946"/>
            <a:ext cx="4930011" cy="3672858"/>
          </a:xfrm>
          <a:custGeom>
            <a:avLst/>
            <a:gdLst/>
            <a:ahLst/>
            <a:cxnLst/>
            <a:rect l="l" t="t" r="r" b="b"/>
            <a:pathLst>
              <a:path w="4930011" h="3672858">
                <a:moveTo>
                  <a:pt x="0" y="0"/>
                </a:moveTo>
                <a:lnTo>
                  <a:pt x="4930010" y="0"/>
                </a:lnTo>
                <a:lnTo>
                  <a:pt x="4930010" y="3672858"/>
                </a:lnTo>
                <a:lnTo>
                  <a:pt x="0" y="3672858"/>
                </a:lnTo>
                <a:lnTo>
                  <a:pt x="0" y="0"/>
                </a:lnTo>
                <a:close/>
              </a:path>
            </a:pathLst>
          </a:custGeom>
          <a:blipFill>
            <a:blip r:embed="rId2"/>
            <a:stretch>
              <a:fillRect/>
            </a:stretch>
          </a:blipFill>
        </p:spPr>
        <p:txBody>
          <a:bodyPr/>
          <a:lstStyle/>
          <a:p>
            <a:endParaRPr lang="en-US"/>
          </a:p>
        </p:txBody>
      </p:sp>
      <p:sp>
        <p:nvSpPr>
          <p:cNvPr id="21" name="TextBox 21"/>
          <p:cNvSpPr txBox="1"/>
          <p:nvPr/>
        </p:nvSpPr>
        <p:spPr>
          <a:xfrm>
            <a:off x="120689" y="357240"/>
            <a:ext cx="12154627" cy="1766304"/>
          </a:xfrm>
          <a:prstGeom prst="rect">
            <a:avLst/>
          </a:prstGeom>
        </p:spPr>
        <p:txBody>
          <a:bodyPr lIns="0" tIns="0" rIns="0" bIns="0" rtlCol="0" anchor="t">
            <a:spAutoFit/>
          </a:bodyPr>
          <a:lstStyle/>
          <a:p>
            <a:pPr algn="l">
              <a:lnSpc>
                <a:spcPts val="13272"/>
              </a:lnSpc>
            </a:pPr>
            <a:r>
              <a:rPr lang="en-US" sz="13272">
                <a:solidFill>
                  <a:srgbClr val="F7941D"/>
                </a:solidFill>
                <a:latin typeface="KG Primary Penmanship"/>
                <a:ea typeface="KG Primary Penmanship"/>
                <a:cs typeface="KG Primary Penmanship"/>
                <a:sym typeface="KG Primary Penmanship"/>
              </a:rPr>
              <a:t>Data Analysis</a:t>
            </a:r>
          </a:p>
        </p:txBody>
      </p:sp>
      <p:sp>
        <p:nvSpPr>
          <p:cNvPr id="22" name="TextBox 22"/>
          <p:cNvSpPr txBox="1"/>
          <p:nvPr/>
        </p:nvSpPr>
        <p:spPr>
          <a:xfrm>
            <a:off x="1028700" y="1980669"/>
            <a:ext cx="10997751" cy="1146810"/>
          </a:xfrm>
          <a:prstGeom prst="rect">
            <a:avLst/>
          </a:prstGeom>
        </p:spPr>
        <p:txBody>
          <a:bodyPr lIns="0" tIns="0" rIns="0" bIns="0" rtlCol="0" anchor="t">
            <a:spAutoFit/>
          </a:bodyPr>
          <a:lstStyle/>
          <a:p>
            <a:pPr algn="l">
              <a:lnSpc>
                <a:spcPts val="9239"/>
              </a:lnSpc>
            </a:pPr>
            <a:r>
              <a:rPr lang="en-US" sz="6599">
                <a:solidFill>
                  <a:srgbClr val="000000"/>
                </a:solidFill>
                <a:latin typeface="KG Primary Penmanship"/>
                <a:ea typeface="KG Primary Penmanship"/>
                <a:cs typeface="KG Primary Penmanship"/>
                <a:sym typeface="KG Primary Penmanship"/>
              </a:rPr>
              <a:t>Superstore Sales </a:t>
            </a:r>
          </a:p>
        </p:txBody>
      </p:sp>
      <p:sp>
        <p:nvSpPr>
          <p:cNvPr id="23" name="Freeform 23"/>
          <p:cNvSpPr/>
          <p:nvPr/>
        </p:nvSpPr>
        <p:spPr>
          <a:xfrm>
            <a:off x="10861913" y="247260"/>
            <a:ext cx="3233372" cy="2189689"/>
          </a:xfrm>
          <a:custGeom>
            <a:avLst/>
            <a:gdLst/>
            <a:ahLst/>
            <a:cxnLst/>
            <a:rect l="l" t="t" r="r" b="b"/>
            <a:pathLst>
              <a:path w="3233372" h="2189689">
                <a:moveTo>
                  <a:pt x="0" y="0"/>
                </a:moveTo>
                <a:lnTo>
                  <a:pt x="3233373" y="0"/>
                </a:lnTo>
                <a:lnTo>
                  <a:pt x="3233373" y="2189689"/>
                </a:lnTo>
                <a:lnTo>
                  <a:pt x="0" y="218968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09894" y="2099858"/>
            <a:ext cx="17268213" cy="7952805"/>
            <a:chOff x="0" y="0"/>
            <a:chExt cx="60764371" cy="27984782"/>
          </a:xfrm>
        </p:grpSpPr>
        <p:sp>
          <p:nvSpPr>
            <p:cNvPr id="3" name="Freeform 3"/>
            <p:cNvSpPr/>
            <p:nvPr/>
          </p:nvSpPr>
          <p:spPr>
            <a:xfrm>
              <a:off x="72390" y="72390"/>
              <a:ext cx="60619589" cy="27840002"/>
            </a:xfrm>
            <a:custGeom>
              <a:avLst/>
              <a:gdLst/>
              <a:ahLst/>
              <a:cxnLst/>
              <a:rect l="l" t="t" r="r" b="b"/>
              <a:pathLst>
                <a:path w="60619589" h="27840002">
                  <a:moveTo>
                    <a:pt x="0" y="0"/>
                  </a:moveTo>
                  <a:lnTo>
                    <a:pt x="60619589" y="0"/>
                  </a:lnTo>
                  <a:lnTo>
                    <a:pt x="60619589" y="27840002"/>
                  </a:lnTo>
                  <a:lnTo>
                    <a:pt x="0" y="27840002"/>
                  </a:lnTo>
                  <a:lnTo>
                    <a:pt x="0" y="0"/>
                  </a:lnTo>
                  <a:close/>
                </a:path>
              </a:pathLst>
            </a:custGeom>
            <a:solidFill>
              <a:srgbClr val="FFFFFF"/>
            </a:solidFill>
          </p:spPr>
          <p:txBody>
            <a:bodyPr/>
            <a:lstStyle/>
            <a:p>
              <a:endParaRPr lang="en-US"/>
            </a:p>
          </p:txBody>
        </p:sp>
        <p:sp>
          <p:nvSpPr>
            <p:cNvPr id="4" name="Freeform 4"/>
            <p:cNvSpPr/>
            <p:nvPr/>
          </p:nvSpPr>
          <p:spPr>
            <a:xfrm>
              <a:off x="0" y="0"/>
              <a:ext cx="60764372" cy="27984782"/>
            </a:xfrm>
            <a:custGeom>
              <a:avLst/>
              <a:gdLst/>
              <a:ahLst/>
              <a:cxnLst/>
              <a:rect l="l" t="t" r="r" b="b"/>
              <a:pathLst>
                <a:path w="60764372" h="27984782">
                  <a:moveTo>
                    <a:pt x="60619593" y="27840003"/>
                  </a:moveTo>
                  <a:lnTo>
                    <a:pt x="60764372" y="27840003"/>
                  </a:lnTo>
                  <a:lnTo>
                    <a:pt x="60764372" y="27984782"/>
                  </a:lnTo>
                  <a:lnTo>
                    <a:pt x="60619593" y="27984782"/>
                  </a:lnTo>
                  <a:lnTo>
                    <a:pt x="60619593" y="27840003"/>
                  </a:lnTo>
                  <a:close/>
                  <a:moveTo>
                    <a:pt x="0" y="144780"/>
                  </a:moveTo>
                  <a:lnTo>
                    <a:pt x="144780" y="144780"/>
                  </a:lnTo>
                  <a:lnTo>
                    <a:pt x="144780" y="27840003"/>
                  </a:lnTo>
                  <a:lnTo>
                    <a:pt x="0" y="27840003"/>
                  </a:lnTo>
                  <a:lnTo>
                    <a:pt x="0" y="144780"/>
                  </a:lnTo>
                  <a:close/>
                  <a:moveTo>
                    <a:pt x="0" y="27840003"/>
                  </a:moveTo>
                  <a:lnTo>
                    <a:pt x="144780" y="27840003"/>
                  </a:lnTo>
                  <a:lnTo>
                    <a:pt x="144780" y="27984782"/>
                  </a:lnTo>
                  <a:lnTo>
                    <a:pt x="0" y="27984782"/>
                  </a:lnTo>
                  <a:lnTo>
                    <a:pt x="0" y="27840003"/>
                  </a:lnTo>
                  <a:close/>
                  <a:moveTo>
                    <a:pt x="60619593" y="144780"/>
                  </a:moveTo>
                  <a:lnTo>
                    <a:pt x="60764372" y="144780"/>
                  </a:lnTo>
                  <a:lnTo>
                    <a:pt x="60764372" y="27840003"/>
                  </a:lnTo>
                  <a:lnTo>
                    <a:pt x="60619593" y="27840003"/>
                  </a:lnTo>
                  <a:lnTo>
                    <a:pt x="60619593" y="144780"/>
                  </a:lnTo>
                  <a:close/>
                  <a:moveTo>
                    <a:pt x="144780" y="27840003"/>
                  </a:moveTo>
                  <a:lnTo>
                    <a:pt x="60619593" y="27840003"/>
                  </a:lnTo>
                  <a:lnTo>
                    <a:pt x="60619593" y="27984782"/>
                  </a:lnTo>
                  <a:lnTo>
                    <a:pt x="144780" y="27984782"/>
                  </a:lnTo>
                  <a:lnTo>
                    <a:pt x="144780" y="27840003"/>
                  </a:lnTo>
                  <a:close/>
                  <a:moveTo>
                    <a:pt x="60619593" y="0"/>
                  </a:moveTo>
                  <a:lnTo>
                    <a:pt x="60764372" y="0"/>
                  </a:lnTo>
                  <a:lnTo>
                    <a:pt x="60764372" y="144780"/>
                  </a:lnTo>
                  <a:lnTo>
                    <a:pt x="60619593" y="144780"/>
                  </a:lnTo>
                  <a:lnTo>
                    <a:pt x="60619593" y="0"/>
                  </a:lnTo>
                  <a:close/>
                  <a:moveTo>
                    <a:pt x="0" y="0"/>
                  </a:moveTo>
                  <a:lnTo>
                    <a:pt x="144780" y="0"/>
                  </a:lnTo>
                  <a:lnTo>
                    <a:pt x="144780" y="144780"/>
                  </a:lnTo>
                  <a:lnTo>
                    <a:pt x="0" y="144780"/>
                  </a:lnTo>
                  <a:lnTo>
                    <a:pt x="0" y="0"/>
                  </a:lnTo>
                  <a:close/>
                  <a:moveTo>
                    <a:pt x="144780" y="0"/>
                  </a:moveTo>
                  <a:lnTo>
                    <a:pt x="60619593" y="0"/>
                  </a:lnTo>
                  <a:lnTo>
                    <a:pt x="60619593"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025464" y="0"/>
            <a:ext cx="2262536" cy="1532224"/>
          </a:xfrm>
          <a:custGeom>
            <a:avLst/>
            <a:gdLst/>
            <a:ahLst/>
            <a:cxnLst/>
            <a:rect l="l" t="t" r="r" b="b"/>
            <a:pathLst>
              <a:path w="2262536" h="1532224">
                <a:moveTo>
                  <a:pt x="0" y="0"/>
                </a:moveTo>
                <a:lnTo>
                  <a:pt x="2262536" y="0"/>
                </a:lnTo>
                <a:lnTo>
                  <a:pt x="2262536" y="1532224"/>
                </a:lnTo>
                <a:lnTo>
                  <a:pt x="0" y="1532224"/>
                </a:lnTo>
                <a:lnTo>
                  <a:pt x="0" y="0"/>
                </a:lnTo>
                <a:close/>
              </a:path>
            </a:pathLst>
          </a:custGeom>
          <a:blipFill>
            <a:blip r:embed="rId2"/>
            <a:stretch>
              <a:fillRect/>
            </a:stretch>
          </a:blipFill>
        </p:spPr>
        <p:txBody>
          <a:bodyPr/>
          <a:lstStyle/>
          <a:p>
            <a:endParaRPr lang="en-US"/>
          </a:p>
        </p:txBody>
      </p:sp>
      <p:sp>
        <p:nvSpPr>
          <p:cNvPr id="6" name="Freeform 6"/>
          <p:cNvSpPr/>
          <p:nvPr/>
        </p:nvSpPr>
        <p:spPr>
          <a:xfrm>
            <a:off x="13461499" y="216606"/>
            <a:ext cx="1585412" cy="1761569"/>
          </a:xfrm>
          <a:custGeom>
            <a:avLst/>
            <a:gdLst/>
            <a:ahLst/>
            <a:cxnLst/>
            <a:rect l="l" t="t" r="r" b="b"/>
            <a:pathLst>
              <a:path w="1585412" h="1761569">
                <a:moveTo>
                  <a:pt x="0" y="0"/>
                </a:moveTo>
                <a:lnTo>
                  <a:pt x="1585412" y="0"/>
                </a:lnTo>
                <a:lnTo>
                  <a:pt x="1585412" y="1761570"/>
                </a:lnTo>
                <a:lnTo>
                  <a:pt x="0" y="17615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4017880" y="2448274"/>
            <a:ext cx="2462762" cy="2695226"/>
          </a:xfrm>
          <a:custGeom>
            <a:avLst/>
            <a:gdLst/>
            <a:ahLst/>
            <a:cxnLst/>
            <a:rect l="l" t="t" r="r" b="b"/>
            <a:pathLst>
              <a:path w="2462762" h="2695226">
                <a:moveTo>
                  <a:pt x="0" y="0"/>
                </a:moveTo>
                <a:lnTo>
                  <a:pt x="2462762" y="0"/>
                </a:lnTo>
                <a:lnTo>
                  <a:pt x="2462762" y="2695226"/>
                </a:lnTo>
                <a:lnTo>
                  <a:pt x="0" y="26952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4254205" y="8130053"/>
            <a:ext cx="2784452" cy="1534929"/>
          </a:xfrm>
          <a:custGeom>
            <a:avLst/>
            <a:gdLst/>
            <a:ahLst/>
            <a:cxnLst/>
            <a:rect l="l" t="t" r="r" b="b"/>
            <a:pathLst>
              <a:path w="2784452" h="1534929">
                <a:moveTo>
                  <a:pt x="0" y="0"/>
                </a:moveTo>
                <a:lnTo>
                  <a:pt x="2784452" y="0"/>
                </a:lnTo>
                <a:lnTo>
                  <a:pt x="2784452" y="1534929"/>
                </a:lnTo>
                <a:lnTo>
                  <a:pt x="0" y="153492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673686" y="2118908"/>
            <a:ext cx="5319039" cy="863820"/>
          </a:xfrm>
          <a:prstGeom prst="rect">
            <a:avLst/>
          </a:prstGeom>
        </p:spPr>
        <p:txBody>
          <a:bodyPr lIns="0" tIns="0" rIns="0" bIns="0" rtlCol="0" anchor="t">
            <a:spAutoFit/>
          </a:bodyPr>
          <a:lstStyle/>
          <a:p>
            <a:pPr algn="just">
              <a:lnSpc>
                <a:spcPts val="6987"/>
              </a:lnSpc>
            </a:pPr>
            <a:r>
              <a:rPr lang="en-US" sz="4991" u="sng">
                <a:solidFill>
                  <a:srgbClr val="000000"/>
                </a:solidFill>
                <a:latin typeface="KG Primary Penmanship"/>
                <a:ea typeface="KG Primary Penmanship"/>
                <a:cs typeface="KG Primary Penmanship"/>
                <a:sym typeface="KG Primary Penmanship"/>
              </a:rPr>
              <a:t>Product Analysis:</a:t>
            </a:r>
          </a:p>
        </p:txBody>
      </p:sp>
      <p:sp>
        <p:nvSpPr>
          <p:cNvPr id="10" name="TextBox 10"/>
          <p:cNvSpPr txBox="1"/>
          <p:nvPr/>
        </p:nvSpPr>
        <p:spPr>
          <a:xfrm>
            <a:off x="509894" y="904875"/>
            <a:ext cx="12772733" cy="1073301"/>
          </a:xfrm>
          <a:prstGeom prst="rect">
            <a:avLst/>
          </a:prstGeom>
        </p:spPr>
        <p:txBody>
          <a:bodyPr lIns="0" tIns="0" rIns="0" bIns="0" rtlCol="0" anchor="t">
            <a:spAutoFit/>
          </a:bodyPr>
          <a:lstStyle/>
          <a:p>
            <a:pPr algn="l">
              <a:lnSpc>
                <a:spcPts val="8763"/>
              </a:lnSpc>
            </a:pPr>
            <a:r>
              <a:rPr lang="en-US" sz="6259">
                <a:solidFill>
                  <a:srgbClr val="000000"/>
                </a:solidFill>
                <a:latin typeface="KG Primary Penmanship"/>
                <a:ea typeface="KG Primary Penmanship"/>
                <a:cs typeface="KG Primary Penmanship"/>
                <a:sym typeface="KG Primary Penmanship"/>
              </a:rPr>
              <a:t>Analysis Questions Phase</a:t>
            </a:r>
          </a:p>
        </p:txBody>
      </p:sp>
      <p:sp>
        <p:nvSpPr>
          <p:cNvPr id="11" name="TextBox 11"/>
          <p:cNvSpPr txBox="1"/>
          <p:nvPr/>
        </p:nvSpPr>
        <p:spPr>
          <a:xfrm>
            <a:off x="673686" y="5636308"/>
            <a:ext cx="6521703" cy="863820"/>
          </a:xfrm>
          <a:prstGeom prst="rect">
            <a:avLst/>
          </a:prstGeom>
        </p:spPr>
        <p:txBody>
          <a:bodyPr lIns="0" tIns="0" rIns="0" bIns="0" rtlCol="0" anchor="t">
            <a:spAutoFit/>
          </a:bodyPr>
          <a:lstStyle/>
          <a:p>
            <a:pPr marL="0" lvl="1" indent="0" algn="just">
              <a:lnSpc>
                <a:spcPts val="6987"/>
              </a:lnSpc>
              <a:spcBef>
                <a:spcPct val="0"/>
              </a:spcBef>
            </a:pPr>
            <a:r>
              <a:rPr lang="en-US" sz="4991" u="sng">
                <a:solidFill>
                  <a:srgbClr val="000000"/>
                </a:solidFill>
                <a:latin typeface="KG Primary Penmanship"/>
                <a:ea typeface="KG Primary Penmanship"/>
                <a:cs typeface="KG Primary Penmanship"/>
                <a:sym typeface="KG Primary Penmanship"/>
              </a:rPr>
              <a:t>Shipping Method Analysis:</a:t>
            </a:r>
          </a:p>
        </p:txBody>
      </p:sp>
      <p:sp>
        <p:nvSpPr>
          <p:cNvPr id="12" name="TextBox 12"/>
          <p:cNvSpPr txBox="1"/>
          <p:nvPr/>
        </p:nvSpPr>
        <p:spPr>
          <a:xfrm>
            <a:off x="1028700" y="3215095"/>
            <a:ext cx="8315865" cy="1464945"/>
          </a:xfrm>
          <a:prstGeom prst="rect">
            <a:avLst/>
          </a:prstGeom>
        </p:spPr>
        <p:txBody>
          <a:bodyPr lIns="0" tIns="0" rIns="0" bIns="0" rtlCol="0" anchor="t">
            <a:spAutoFit/>
          </a:bodyPr>
          <a:lstStyle/>
          <a:p>
            <a:pPr algn="l">
              <a:lnSpc>
                <a:spcPts val="5880"/>
              </a:lnSpc>
              <a:spcBef>
                <a:spcPct val="0"/>
              </a:spcBef>
            </a:pPr>
            <a:r>
              <a:rPr lang="en-US" sz="4200">
                <a:solidFill>
                  <a:srgbClr val="000000"/>
                </a:solidFill>
                <a:latin typeface="KG Primary Penmanship"/>
                <a:ea typeface="KG Primary Penmanship"/>
                <a:cs typeface="KG Primary Penmanship"/>
                <a:sym typeface="KG Primary Penmanship"/>
              </a:rPr>
              <a:t>1. Which products have the highest sales?</a:t>
            </a:r>
          </a:p>
          <a:p>
            <a:pPr algn="l">
              <a:lnSpc>
                <a:spcPts val="5880"/>
              </a:lnSpc>
              <a:spcBef>
                <a:spcPct val="0"/>
              </a:spcBef>
            </a:pPr>
            <a:r>
              <a:rPr lang="en-US" sz="4200">
                <a:solidFill>
                  <a:srgbClr val="000000"/>
                </a:solidFill>
                <a:latin typeface="KG Primary Penmanship"/>
                <a:ea typeface="KG Primary Penmanship"/>
                <a:cs typeface="KG Primary Penmanship"/>
                <a:sym typeface="KG Primary Penmanship"/>
              </a:rPr>
              <a:t>2. Which products have the lowest sales?</a:t>
            </a:r>
          </a:p>
        </p:txBody>
      </p:sp>
      <p:sp>
        <p:nvSpPr>
          <p:cNvPr id="13" name="TextBox 13"/>
          <p:cNvSpPr txBox="1"/>
          <p:nvPr/>
        </p:nvSpPr>
        <p:spPr>
          <a:xfrm>
            <a:off x="826350" y="6881127"/>
            <a:ext cx="14220587" cy="1464945"/>
          </a:xfrm>
          <a:prstGeom prst="rect">
            <a:avLst/>
          </a:prstGeom>
        </p:spPr>
        <p:txBody>
          <a:bodyPr lIns="0" tIns="0" rIns="0" bIns="0" rtlCol="0" anchor="t">
            <a:spAutoFit/>
          </a:bodyPr>
          <a:lstStyle/>
          <a:p>
            <a:pPr algn="l">
              <a:lnSpc>
                <a:spcPts val="5880"/>
              </a:lnSpc>
              <a:spcBef>
                <a:spcPct val="0"/>
              </a:spcBef>
            </a:pPr>
            <a:r>
              <a:rPr lang="en-US" sz="4200">
                <a:solidFill>
                  <a:srgbClr val="000000"/>
                </a:solidFill>
                <a:latin typeface="KG Primary Penmanship"/>
                <a:ea typeface="KG Primary Penmanship"/>
                <a:cs typeface="KG Primary Penmanship"/>
                <a:sym typeface="KG Primary Penmanship"/>
              </a:rPr>
              <a:t>1. Which shipping methods are used the most, and what is their impact on sales?</a:t>
            </a:r>
          </a:p>
          <a:p>
            <a:pPr algn="l">
              <a:lnSpc>
                <a:spcPts val="5880"/>
              </a:lnSpc>
              <a:spcBef>
                <a:spcPct val="0"/>
              </a:spcBef>
            </a:pPr>
            <a:r>
              <a:rPr lang="en-US" sz="4200">
                <a:solidFill>
                  <a:srgbClr val="000000"/>
                </a:solidFill>
                <a:latin typeface="KG Primary Penmanship"/>
                <a:ea typeface="KG Primary Penmanship"/>
                <a:cs typeface="KG Primary Penmanship"/>
                <a:sym typeface="KG Primary Penmanship"/>
              </a:rPr>
              <a:t>2. What is the average delivery time for each shipping method?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0040" y="1911641"/>
            <a:ext cx="17863985" cy="7793932"/>
            <a:chOff x="0" y="0"/>
            <a:chExt cx="62860808" cy="27425732"/>
          </a:xfrm>
        </p:grpSpPr>
        <p:sp>
          <p:nvSpPr>
            <p:cNvPr id="3" name="Freeform 3"/>
            <p:cNvSpPr/>
            <p:nvPr/>
          </p:nvSpPr>
          <p:spPr>
            <a:xfrm>
              <a:off x="72390" y="72390"/>
              <a:ext cx="62716026" cy="27280951"/>
            </a:xfrm>
            <a:custGeom>
              <a:avLst/>
              <a:gdLst/>
              <a:ahLst/>
              <a:cxnLst/>
              <a:rect l="l" t="t" r="r" b="b"/>
              <a:pathLst>
                <a:path w="62716026" h="27280951">
                  <a:moveTo>
                    <a:pt x="0" y="0"/>
                  </a:moveTo>
                  <a:lnTo>
                    <a:pt x="62716026" y="0"/>
                  </a:lnTo>
                  <a:lnTo>
                    <a:pt x="62716026" y="27280951"/>
                  </a:lnTo>
                  <a:lnTo>
                    <a:pt x="0" y="27280951"/>
                  </a:lnTo>
                  <a:lnTo>
                    <a:pt x="0" y="0"/>
                  </a:lnTo>
                  <a:close/>
                </a:path>
              </a:pathLst>
            </a:custGeom>
            <a:solidFill>
              <a:srgbClr val="FFFFFF"/>
            </a:solidFill>
          </p:spPr>
          <p:txBody>
            <a:bodyPr/>
            <a:lstStyle/>
            <a:p>
              <a:endParaRPr lang="en-US"/>
            </a:p>
          </p:txBody>
        </p:sp>
        <p:sp>
          <p:nvSpPr>
            <p:cNvPr id="4" name="Freeform 4"/>
            <p:cNvSpPr/>
            <p:nvPr/>
          </p:nvSpPr>
          <p:spPr>
            <a:xfrm>
              <a:off x="0" y="0"/>
              <a:ext cx="62860808" cy="27425731"/>
            </a:xfrm>
            <a:custGeom>
              <a:avLst/>
              <a:gdLst/>
              <a:ahLst/>
              <a:cxnLst/>
              <a:rect l="l" t="t" r="r" b="b"/>
              <a:pathLst>
                <a:path w="62860808" h="27425731">
                  <a:moveTo>
                    <a:pt x="62716029" y="27280952"/>
                  </a:moveTo>
                  <a:lnTo>
                    <a:pt x="62860808" y="27280952"/>
                  </a:lnTo>
                  <a:lnTo>
                    <a:pt x="62860808" y="27425731"/>
                  </a:lnTo>
                  <a:lnTo>
                    <a:pt x="62716029" y="27425731"/>
                  </a:lnTo>
                  <a:lnTo>
                    <a:pt x="62716029" y="27280952"/>
                  </a:lnTo>
                  <a:close/>
                  <a:moveTo>
                    <a:pt x="0" y="144780"/>
                  </a:moveTo>
                  <a:lnTo>
                    <a:pt x="144780" y="144780"/>
                  </a:lnTo>
                  <a:lnTo>
                    <a:pt x="144780" y="27280952"/>
                  </a:lnTo>
                  <a:lnTo>
                    <a:pt x="0" y="27280952"/>
                  </a:lnTo>
                  <a:lnTo>
                    <a:pt x="0" y="144780"/>
                  </a:lnTo>
                  <a:close/>
                  <a:moveTo>
                    <a:pt x="0" y="27280952"/>
                  </a:moveTo>
                  <a:lnTo>
                    <a:pt x="144780" y="27280952"/>
                  </a:lnTo>
                  <a:lnTo>
                    <a:pt x="144780" y="27425731"/>
                  </a:lnTo>
                  <a:lnTo>
                    <a:pt x="0" y="27425731"/>
                  </a:lnTo>
                  <a:lnTo>
                    <a:pt x="0" y="27280952"/>
                  </a:lnTo>
                  <a:close/>
                  <a:moveTo>
                    <a:pt x="62716029" y="144780"/>
                  </a:moveTo>
                  <a:lnTo>
                    <a:pt x="62860808" y="144780"/>
                  </a:lnTo>
                  <a:lnTo>
                    <a:pt x="62860808" y="27280952"/>
                  </a:lnTo>
                  <a:lnTo>
                    <a:pt x="62716029" y="27280952"/>
                  </a:lnTo>
                  <a:lnTo>
                    <a:pt x="62716029" y="144780"/>
                  </a:lnTo>
                  <a:close/>
                  <a:moveTo>
                    <a:pt x="144780" y="27280952"/>
                  </a:moveTo>
                  <a:lnTo>
                    <a:pt x="62716029" y="27280952"/>
                  </a:lnTo>
                  <a:lnTo>
                    <a:pt x="62716029" y="27425731"/>
                  </a:lnTo>
                  <a:lnTo>
                    <a:pt x="144780" y="27425731"/>
                  </a:lnTo>
                  <a:lnTo>
                    <a:pt x="144780" y="27280952"/>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441594" y="3140366"/>
            <a:ext cx="9392216" cy="324458"/>
          </a:xfrm>
          <a:custGeom>
            <a:avLst/>
            <a:gdLst/>
            <a:ahLst/>
            <a:cxnLst/>
            <a:rect l="l" t="t" r="r" b="b"/>
            <a:pathLst>
              <a:path w="9392216" h="324458">
                <a:moveTo>
                  <a:pt x="0" y="0"/>
                </a:moveTo>
                <a:lnTo>
                  <a:pt x="9392215" y="0"/>
                </a:lnTo>
                <a:lnTo>
                  <a:pt x="9392215" y="324459"/>
                </a:lnTo>
                <a:lnTo>
                  <a:pt x="0" y="324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1016034" y="3776792"/>
            <a:ext cx="6428902" cy="4987126"/>
          </a:xfrm>
          <a:custGeom>
            <a:avLst/>
            <a:gdLst/>
            <a:ahLst/>
            <a:cxnLst/>
            <a:rect l="l" t="t" r="r" b="b"/>
            <a:pathLst>
              <a:path w="6428902" h="4987126">
                <a:moveTo>
                  <a:pt x="0" y="0"/>
                </a:moveTo>
                <a:lnTo>
                  <a:pt x="6428902" y="0"/>
                </a:lnTo>
                <a:lnTo>
                  <a:pt x="6428902" y="4987126"/>
                </a:lnTo>
                <a:lnTo>
                  <a:pt x="0" y="4987126"/>
                </a:lnTo>
                <a:lnTo>
                  <a:pt x="0" y="0"/>
                </a:lnTo>
                <a:close/>
              </a:path>
            </a:pathLst>
          </a:custGeom>
          <a:blipFill>
            <a:blip r:embed="rId5"/>
            <a:stretch>
              <a:fillRect/>
            </a:stretch>
          </a:blipFill>
        </p:spPr>
        <p:txBody>
          <a:bodyPr/>
          <a:lstStyle/>
          <a:p>
            <a:endParaRPr lang="en-US"/>
          </a:p>
        </p:txBody>
      </p:sp>
      <p:sp>
        <p:nvSpPr>
          <p:cNvPr id="8" name="Freeform 8"/>
          <p:cNvSpPr/>
          <p:nvPr/>
        </p:nvSpPr>
        <p:spPr>
          <a:xfrm>
            <a:off x="13830699" y="161128"/>
            <a:ext cx="1375321" cy="1528843"/>
          </a:xfrm>
          <a:custGeom>
            <a:avLst/>
            <a:gdLst/>
            <a:ahLst/>
            <a:cxnLst/>
            <a:rect l="l" t="t" r="r" b="b"/>
            <a:pathLst>
              <a:path w="1375321" h="1528843">
                <a:moveTo>
                  <a:pt x="0" y="0"/>
                </a:moveTo>
                <a:lnTo>
                  <a:pt x="1375321" y="0"/>
                </a:lnTo>
                <a:lnTo>
                  <a:pt x="1375321" y="1528843"/>
                </a:lnTo>
                <a:lnTo>
                  <a:pt x="0" y="15288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370880" y="616241"/>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0" name="TextBox 10"/>
          <p:cNvSpPr txBox="1"/>
          <p:nvPr/>
        </p:nvSpPr>
        <p:spPr>
          <a:xfrm>
            <a:off x="218317" y="2041707"/>
            <a:ext cx="10797717" cy="863820"/>
          </a:xfrm>
          <a:prstGeom prst="rect">
            <a:avLst/>
          </a:prstGeom>
        </p:spPr>
        <p:txBody>
          <a:bodyPr lIns="0" tIns="0" rIns="0" bIns="0" rtlCol="0" anchor="t">
            <a:spAutoFit/>
          </a:bodyPr>
          <a:lstStyle/>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What are the total sales by region?</a:t>
            </a:r>
          </a:p>
        </p:txBody>
      </p:sp>
      <p:sp>
        <p:nvSpPr>
          <p:cNvPr id="11" name="TextBox 11"/>
          <p:cNvSpPr txBox="1"/>
          <p:nvPr/>
        </p:nvSpPr>
        <p:spPr>
          <a:xfrm>
            <a:off x="370880" y="4184527"/>
            <a:ext cx="7145794" cy="1624014"/>
          </a:xfrm>
          <a:prstGeom prst="rect">
            <a:avLst/>
          </a:prstGeom>
        </p:spPr>
        <p:txBody>
          <a:bodyPr lIns="0" tIns="0" rIns="0" bIns="0" rtlCol="0" anchor="t">
            <a:spAutoFit/>
          </a:bodyPr>
          <a:lstStyle/>
          <a:p>
            <a:pPr algn="l">
              <a:lnSpc>
                <a:spcPts val="6558"/>
              </a:lnSpc>
              <a:spcBef>
                <a:spcPct val="0"/>
              </a:spcBef>
            </a:pPr>
            <a:r>
              <a:rPr lang="en-US" sz="4684">
                <a:solidFill>
                  <a:srgbClr val="000000"/>
                </a:solidFill>
                <a:latin typeface="KG Primary Penmanship"/>
                <a:ea typeface="KG Primary Penmanship"/>
                <a:cs typeface="KG Primary Penmanship"/>
                <a:sym typeface="KG Primary Penmanship"/>
              </a:rPr>
              <a:t>The east region is the highest and the South region is the lowest.</a:t>
            </a:r>
          </a:p>
        </p:txBody>
      </p:sp>
      <p:grpSp>
        <p:nvGrpSpPr>
          <p:cNvPr id="12" name="Group 12"/>
          <p:cNvGrpSpPr/>
          <p:nvPr/>
        </p:nvGrpSpPr>
        <p:grpSpPr>
          <a:xfrm>
            <a:off x="4087537" y="3464825"/>
            <a:ext cx="2626880" cy="914689"/>
            <a:chOff x="0" y="0"/>
            <a:chExt cx="3502507" cy="1219586"/>
          </a:xfrm>
        </p:grpSpPr>
        <p:sp>
          <p:nvSpPr>
            <p:cNvPr id="13" name="Freeform 13"/>
            <p:cNvSpPr/>
            <p:nvPr/>
          </p:nvSpPr>
          <p:spPr>
            <a:xfrm>
              <a:off x="2628840" y="0"/>
              <a:ext cx="873667" cy="1219586"/>
            </a:xfrm>
            <a:custGeom>
              <a:avLst/>
              <a:gdLst/>
              <a:ahLst/>
              <a:cxnLst/>
              <a:rect l="l" t="t" r="r" b="b"/>
              <a:pathLst>
                <a:path w="873667" h="1219586">
                  <a:moveTo>
                    <a:pt x="0" y="0"/>
                  </a:moveTo>
                  <a:lnTo>
                    <a:pt x="873667" y="0"/>
                  </a:lnTo>
                  <a:lnTo>
                    <a:pt x="873667" y="1219586"/>
                  </a:lnTo>
                  <a:lnTo>
                    <a:pt x="0" y="12195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0" y="-104775"/>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3208" y="2126613"/>
            <a:ext cx="17710777" cy="7793932"/>
            <a:chOff x="0" y="0"/>
            <a:chExt cx="62321690" cy="27425732"/>
          </a:xfrm>
        </p:grpSpPr>
        <p:sp>
          <p:nvSpPr>
            <p:cNvPr id="3" name="Freeform 3"/>
            <p:cNvSpPr/>
            <p:nvPr/>
          </p:nvSpPr>
          <p:spPr>
            <a:xfrm>
              <a:off x="72390" y="72390"/>
              <a:ext cx="62176908" cy="27280951"/>
            </a:xfrm>
            <a:custGeom>
              <a:avLst/>
              <a:gdLst/>
              <a:ahLst/>
              <a:cxnLst/>
              <a:rect l="l" t="t" r="r" b="b"/>
              <a:pathLst>
                <a:path w="62176908" h="27280951">
                  <a:moveTo>
                    <a:pt x="0" y="0"/>
                  </a:moveTo>
                  <a:lnTo>
                    <a:pt x="62176908" y="0"/>
                  </a:lnTo>
                  <a:lnTo>
                    <a:pt x="62176908" y="27280951"/>
                  </a:lnTo>
                  <a:lnTo>
                    <a:pt x="0" y="27280951"/>
                  </a:lnTo>
                  <a:lnTo>
                    <a:pt x="0" y="0"/>
                  </a:lnTo>
                  <a:close/>
                </a:path>
              </a:pathLst>
            </a:custGeom>
            <a:solidFill>
              <a:srgbClr val="FFFFFF"/>
            </a:solidFill>
          </p:spPr>
          <p:txBody>
            <a:bodyPr/>
            <a:lstStyle/>
            <a:p>
              <a:endParaRPr lang="en-US"/>
            </a:p>
          </p:txBody>
        </p:sp>
        <p:sp>
          <p:nvSpPr>
            <p:cNvPr id="4" name="Freeform 4"/>
            <p:cNvSpPr/>
            <p:nvPr/>
          </p:nvSpPr>
          <p:spPr>
            <a:xfrm>
              <a:off x="0" y="0"/>
              <a:ext cx="62321691" cy="27425731"/>
            </a:xfrm>
            <a:custGeom>
              <a:avLst/>
              <a:gdLst/>
              <a:ahLst/>
              <a:cxnLst/>
              <a:rect l="l" t="t" r="r" b="b"/>
              <a:pathLst>
                <a:path w="62321691" h="27425731">
                  <a:moveTo>
                    <a:pt x="62176912" y="27280952"/>
                  </a:moveTo>
                  <a:lnTo>
                    <a:pt x="62321691" y="27280952"/>
                  </a:lnTo>
                  <a:lnTo>
                    <a:pt x="62321691" y="27425731"/>
                  </a:lnTo>
                  <a:lnTo>
                    <a:pt x="62176912" y="27425731"/>
                  </a:lnTo>
                  <a:lnTo>
                    <a:pt x="62176912" y="27280952"/>
                  </a:lnTo>
                  <a:close/>
                  <a:moveTo>
                    <a:pt x="0" y="144780"/>
                  </a:moveTo>
                  <a:lnTo>
                    <a:pt x="144780" y="144780"/>
                  </a:lnTo>
                  <a:lnTo>
                    <a:pt x="144780" y="27280952"/>
                  </a:lnTo>
                  <a:lnTo>
                    <a:pt x="0" y="27280952"/>
                  </a:lnTo>
                  <a:lnTo>
                    <a:pt x="0" y="144780"/>
                  </a:lnTo>
                  <a:close/>
                  <a:moveTo>
                    <a:pt x="0" y="27280952"/>
                  </a:moveTo>
                  <a:lnTo>
                    <a:pt x="144780" y="27280952"/>
                  </a:lnTo>
                  <a:lnTo>
                    <a:pt x="144780" y="27425731"/>
                  </a:lnTo>
                  <a:lnTo>
                    <a:pt x="0" y="27425731"/>
                  </a:lnTo>
                  <a:lnTo>
                    <a:pt x="0" y="27280952"/>
                  </a:lnTo>
                  <a:close/>
                  <a:moveTo>
                    <a:pt x="62176912" y="144780"/>
                  </a:moveTo>
                  <a:lnTo>
                    <a:pt x="62321691" y="144780"/>
                  </a:lnTo>
                  <a:lnTo>
                    <a:pt x="62321691" y="27280952"/>
                  </a:lnTo>
                  <a:lnTo>
                    <a:pt x="62176912" y="27280952"/>
                  </a:lnTo>
                  <a:lnTo>
                    <a:pt x="62176912" y="144780"/>
                  </a:lnTo>
                  <a:close/>
                  <a:moveTo>
                    <a:pt x="144780" y="27280952"/>
                  </a:moveTo>
                  <a:lnTo>
                    <a:pt x="62176912" y="27280952"/>
                  </a:lnTo>
                  <a:lnTo>
                    <a:pt x="62176912" y="27425731"/>
                  </a:lnTo>
                  <a:lnTo>
                    <a:pt x="144780" y="27425731"/>
                  </a:lnTo>
                  <a:lnTo>
                    <a:pt x="144780" y="27280952"/>
                  </a:lnTo>
                  <a:close/>
                  <a:moveTo>
                    <a:pt x="62176912" y="0"/>
                  </a:moveTo>
                  <a:lnTo>
                    <a:pt x="62321691" y="0"/>
                  </a:lnTo>
                  <a:lnTo>
                    <a:pt x="62321691" y="144780"/>
                  </a:lnTo>
                  <a:lnTo>
                    <a:pt x="62176912" y="144780"/>
                  </a:lnTo>
                  <a:lnTo>
                    <a:pt x="62176912" y="0"/>
                  </a:lnTo>
                  <a:close/>
                  <a:moveTo>
                    <a:pt x="0" y="0"/>
                  </a:moveTo>
                  <a:lnTo>
                    <a:pt x="144780" y="0"/>
                  </a:lnTo>
                  <a:lnTo>
                    <a:pt x="144780" y="144780"/>
                  </a:lnTo>
                  <a:lnTo>
                    <a:pt x="0" y="144780"/>
                  </a:lnTo>
                  <a:lnTo>
                    <a:pt x="0" y="0"/>
                  </a:lnTo>
                  <a:close/>
                  <a:moveTo>
                    <a:pt x="144780" y="0"/>
                  </a:moveTo>
                  <a:lnTo>
                    <a:pt x="62176912" y="0"/>
                  </a:lnTo>
                  <a:lnTo>
                    <a:pt x="62176912"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10540637" y="2229226"/>
            <a:ext cx="7178690" cy="6885662"/>
          </a:xfrm>
          <a:custGeom>
            <a:avLst/>
            <a:gdLst/>
            <a:ahLst/>
            <a:cxnLst/>
            <a:rect l="l" t="t" r="r" b="b"/>
            <a:pathLst>
              <a:path w="7178690" h="6885662">
                <a:moveTo>
                  <a:pt x="0" y="0"/>
                </a:moveTo>
                <a:lnTo>
                  <a:pt x="7178689" y="0"/>
                </a:lnTo>
                <a:lnTo>
                  <a:pt x="7178689" y="6885662"/>
                </a:lnTo>
                <a:lnTo>
                  <a:pt x="0" y="6885662"/>
                </a:lnTo>
                <a:lnTo>
                  <a:pt x="0" y="0"/>
                </a:lnTo>
                <a:close/>
              </a:path>
            </a:pathLst>
          </a:custGeom>
          <a:blipFill>
            <a:blip r:embed="rId3"/>
            <a:stretch>
              <a:fillRect l="-2586" r="-2586"/>
            </a:stretch>
          </a:blipFill>
        </p:spPr>
        <p:txBody>
          <a:bodyPr/>
          <a:lstStyle/>
          <a:p>
            <a:endParaRPr lang="en-US"/>
          </a:p>
        </p:txBody>
      </p:sp>
      <p:sp>
        <p:nvSpPr>
          <p:cNvPr id="7" name="Freeform 7"/>
          <p:cNvSpPr/>
          <p:nvPr/>
        </p:nvSpPr>
        <p:spPr>
          <a:xfrm>
            <a:off x="441594" y="4214589"/>
            <a:ext cx="9392216" cy="324458"/>
          </a:xfrm>
          <a:custGeom>
            <a:avLst/>
            <a:gdLst/>
            <a:ahLst/>
            <a:cxnLst/>
            <a:rect l="l" t="t" r="r" b="b"/>
            <a:pathLst>
              <a:path w="9392216" h="324458">
                <a:moveTo>
                  <a:pt x="0" y="0"/>
                </a:moveTo>
                <a:lnTo>
                  <a:pt x="9392215" y="0"/>
                </a:lnTo>
                <a:lnTo>
                  <a:pt x="9392215" y="324458"/>
                </a:lnTo>
                <a:lnTo>
                  <a:pt x="0" y="3244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757820" y="367429"/>
            <a:ext cx="1375321" cy="1528843"/>
          </a:xfrm>
          <a:custGeom>
            <a:avLst/>
            <a:gdLst/>
            <a:ahLst/>
            <a:cxnLst/>
            <a:rect l="l" t="t" r="r" b="b"/>
            <a:pathLst>
              <a:path w="1375321" h="1528843">
                <a:moveTo>
                  <a:pt x="0" y="0"/>
                </a:moveTo>
                <a:lnTo>
                  <a:pt x="1375322" y="0"/>
                </a:lnTo>
                <a:lnTo>
                  <a:pt x="1375322" y="1528843"/>
                </a:lnTo>
                <a:lnTo>
                  <a:pt x="0" y="15288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441594" y="301916"/>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0" name="TextBox 10"/>
          <p:cNvSpPr txBox="1"/>
          <p:nvPr/>
        </p:nvSpPr>
        <p:spPr>
          <a:xfrm>
            <a:off x="370880" y="2124451"/>
            <a:ext cx="8591153"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What are the total sales in each state?</a:t>
            </a:r>
          </a:p>
        </p:txBody>
      </p:sp>
      <p:sp>
        <p:nvSpPr>
          <p:cNvPr id="11" name="TextBox 11"/>
          <p:cNvSpPr txBox="1"/>
          <p:nvPr/>
        </p:nvSpPr>
        <p:spPr>
          <a:xfrm>
            <a:off x="586994" y="3059795"/>
            <a:ext cx="7743468"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Which states have the highest sales?</a:t>
            </a:r>
          </a:p>
        </p:txBody>
      </p:sp>
      <p:sp>
        <p:nvSpPr>
          <p:cNvPr id="12" name="TextBox 12"/>
          <p:cNvSpPr txBox="1"/>
          <p:nvPr/>
        </p:nvSpPr>
        <p:spPr>
          <a:xfrm>
            <a:off x="153208" y="5435772"/>
            <a:ext cx="10232952" cy="3298029"/>
          </a:xfrm>
          <a:prstGeom prst="rect">
            <a:avLst/>
          </a:prstGeom>
        </p:spPr>
        <p:txBody>
          <a:bodyPr lIns="0" tIns="0" rIns="0" bIns="0" rtlCol="0" anchor="t">
            <a:spAutoFit/>
          </a:bodyPr>
          <a:lstStyle/>
          <a:p>
            <a:pPr marL="625267" lvl="1" indent="-312633" algn="l">
              <a:lnSpc>
                <a:spcPts val="4054"/>
              </a:lnSpc>
              <a:spcBef>
                <a:spcPct val="0"/>
              </a:spcBef>
              <a:buFont typeface="Arial"/>
              <a:buChar char="•"/>
            </a:pPr>
            <a:r>
              <a:rPr lang="en-US" sz="2896">
                <a:solidFill>
                  <a:srgbClr val="000000"/>
                </a:solidFill>
                <a:latin typeface="KG Primary Penmanship"/>
                <a:ea typeface="KG Primary Penmanship"/>
                <a:cs typeface="KG Primary Penmanship"/>
                <a:sym typeface="KG Primary Penmanship"/>
              </a:rPr>
              <a:t>Larger circles (such as those in California and New York) indicate higher sales.</a:t>
            </a:r>
          </a:p>
          <a:p>
            <a:pPr marL="625267" lvl="1" indent="-312633" algn="l">
              <a:lnSpc>
                <a:spcPts val="4054"/>
              </a:lnSpc>
              <a:spcBef>
                <a:spcPct val="0"/>
              </a:spcBef>
              <a:buFont typeface="Arial"/>
              <a:buChar char="•"/>
            </a:pPr>
            <a:r>
              <a:rPr lang="en-US" sz="2896">
                <a:solidFill>
                  <a:srgbClr val="000000"/>
                </a:solidFill>
                <a:latin typeface="KG Primary Penmanship"/>
                <a:ea typeface="KG Primary Penmanship"/>
                <a:cs typeface="KG Primary Penmanship"/>
                <a:sym typeface="KG Primary Penmanship"/>
              </a:rPr>
              <a:t>Green color represents high sales.</a:t>
            </a:r>
          </a:p>
          <a:p>
            <a:pPr marL="625267" lvl="1" indent="-312633" algn="l">
              <a:lnSpc>
                <a:spcPts val="4054"/>
              </a:lnSpc>
              <a:spcBef>
                <a:spcPct val="0"/>
              </a:spcBef>
              <a:buFont typeface="Arial"/>
              <a:buChar char="•"/>
            </a:pPr>
            <a:r>
              <a:rPr lang="en-US" sz="2896">
                <a:solidFill>
                  <a:srgbClr val="000000"/>
                </a:solidFill>
                <a:latin typeface="KG Primary Penmanship"/>
                <a:ea typeface="KG Primary Penmanship"/>
                <a:cs typeface="KG Primary Penmanship"/>
                <a:sym typeface="KG Primary Penmanship"/>
              </a:rPr>
              <a:t>Red color represents low sales.</a:t>
            </a:r>
          </a:p>
          <a:p>
            <a:pPr marL="625267" lvl="1" indent="-312633" algn="l">
              <a:lnSpc>
                <a:spcPts val="4054"/>
              </a:lnSpc>
              <a:spcBef>
                <a:spcPct val="0"/>
              </a:spcBef>
              <a:buFont typeface="Arial"/>
              <a:buChar char="•"/>
            </a:pPr>
            <a:r>
              <a:rPr lang="en-US" sz="2896">
                <a:solidFill>
                  <a:srgbClr val="000000"/>
                </a:solidFill>
                <a:latin typeface="KG Primary Penmanship"/>
                <a:ea typeface="KG Primary Penmanship"/>
                <a:cs typeface="KG Primary Penmanship"/>
                <a:sym typeface="KG Primary Penmanship"/>
              </a:rPr>
              <a:t>The highest sales appear in California, New York, and Michigan.</a:t>
            </a:r>
          </a:p>
          <a:p>
            <a:pPr marL="625267" lvl="1" indent="-312633" algn="l">
              <a:lnSpc>
                <a:spcPts val="4054"/>
              </a:lnSpc>
              <a:spcBef>
                <a:spcPct val="0"/>
              </a:spcBef>
              <a:buFont typeface="Arial"/>
              <a:buChar char="•"/>
            </a:pPr>
            <a:r>
              <a:rPr lang="en-US" sz="2896">
                <a:solidFill>
                  <a:srgbClr val="000000"/>
                </a:solidFill>
                <a:latin typeface="KG Primary Penmanship"/>
                <a:ea typeface="KG Primary Penmanship"/>
                <a:cs typeface="KG Primary Penmanship"/>
                <a:sym typeface="KG Primary Penmanship"/>
              </a:rPr>
              <a:t>Lower sales are seen in states like North Dakota and Missouri.</a:t>
            </a:r>
          </a:p>
          <a:p>
            <a:pPr algn="l">
              <a:lnSpc>
                <a:spcPts val="4054"/>
              </a:lnSpc>
              <a:spcBef>
                <a:spcPct val="0"/>
              </a:spcBef>
            </a:pPr>
            <a:endParaRPr lang="en-US" sz="2896">
              <a:solidFill>
                <a:srgbClr val="000000"/>
              </a:solidFill>
              <a:latin typeface="KG Primary Penmanship"/>
              <a:ea typeface="KG Primary Penmanship"/>
              <a:cs typeface="KG Primary Penmanship"/>
              <a:sym typeface="KG Primary Penmanship"/>
            </a:endParaRPr>
          </a:p>
        </p:txBody>
      </p:sp>
      <p:grpSp>
        <p:nvGrpSpPr>
          <p:cNvPr id="13" name="Group 13"/>
          <p:cNvGrpSpPr/>
          <p:nvPr/>
        </p:nvGrpSpPr>
        <p:grpSpPr>
          <a:xfrm>
            <a:off x="3632913" y="4486162"/>
            <a:ext cx="2584220" cy="1016286"/>
            <a:chOff x="0" y="0"/>
            <a:chExt cx="3445627" cy="1355047"/>
          </a:xfrm>
        </p:grpSpPr>
        <p:sp>
          <p:nvSpPr>
            <p:cNvPr id="14" name="Freeform 14"/>
            <p:cNvSpPr/>
            <p:nvPr/>
          </p:nvSpPr>
          <p:spPr>
            <a:xfrm>
              <a:off x="2474920" y="0"/>
              <a:ext cx="970707" cy="1355047"/>
            </a:xfrm>
            <a:custGeom>
              <a:avLst/>
              <a:gdLst/>
              <a:ahLst/>
              <a:cxnLst/>
              <a:rect l="l" t="t" r="r" b="b"/>
              <a:pathLst>
                <a:path w="970707" h="1355047">
                  <a:moveTo>
                    <a:pt x="0" y="0"/>
                  </a:moveTo>
                  <a:lnTo>
                    <a:pt x="970707" y="0"/>
                  </a:lnTo>
                  <a:lnTo>
                    <a:pt x="970707" y="1355047"/>
                  </a:lnTo>
                  <a:lnTo>
                    <a:pt x="0" y="13550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0" y="238213"/>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0040" y="1911641"/>
            <a:ext cx="17863985" cy="7793932"/>
            <a:chOff x="0" y="0"/>
            <a:chExt cx="62860808" cy="27425732"/>
          </a:xfrm>
        </p:grpSpPr>
        <p:sp>
          <p:nvSpPr>
            <p:cNvPr id="3" name="Freeform 3"/>
            <p:cNvSpPr/>
            <p:nvPr/>
          </p:nvSpPr>
          <p:spPr>
            <a:xfrm>
              <a:off x="72390" y="72390"/>
              <a:ext cx="62716026" cy="27280951"/>
            </a:xfrm>
            <a:custGeom>
              <a:avLst/>
              <a:gdLst/>
              <a:ahLst/>
              <a:cxnLst/>
              <a:rect l="l" t="t" r="r" b="b"/>
              <a:pathLst>
                <a:path w="62716026" h="27280951">
                  <a:moveTo>
                    <a:pt x="0" y="0"/>
                  </a:moveTo>
                  <a:lnTo>
                    <a:pt x="62716026" y="0"/>
                  </a:lnTo>
                  <a:lnTo>
                    <a:pt x="62716026" y="27280951"/>
                  </a:lnTo>
                  <a:lnTo>
                    <a:pt x="0" y="27280951"/>
                  </a:lnTo>
                  <a:lnTo>
                    <a:pt x="0" y="0"/>
                  </a:lnTo>
                  <a:close/>
                </a:path>
              </a:pathLst>
            </a:custGeom>
            <a:solidFill>
              <a:srgbClr val="FFFFFF"/>
            </a:solidFill>
          </p:spPr>
          <p:txBody>
            <a:bodyPr/>
            <a:lstStyle/>
            <a:p>
              <a:endParaRPr lang="en-US"/>
            </a:p>
          </p:txBody>
        </p:sp>
        <p:sp>
          <p:nvSpPr>
            <p:cNvPr id="4" name="Freeform 4"/>
            <p:cNvSpPr/>
            <p:nvPr/>
          </p:nvSpPr>
          <p:spPr>
            <a:xfrm>
              <a:off x="0" y="0"/>
              <a:ext cx="62860808" cy="27425731"/>
            </a:xfrm>
            <a:custGeom>
              <a:avLst/>
              <a:gdLst/>
              <a:ahLst/>
              <a:cxnLst/>
              <a:rect l="l" t="t" r="r" b="b"/>
              <a:pathLst>
                <a:path w="62860808" h="27425731">
                  <a:moveTo>
                    <a:pt x="62716029" y="27280952"/>
                  </a:moveTo>
                  <a:lnTo>
                    <a:pt x="62860808" y="27280952"/>
                  </a:lnTo>
                  <a:lnTo>
                    <a:pt x="62860808" y="27425731"/>
                  </a:lnTo>
                  <a:lnTo>
                    <a:pt x="62716029" y="27425731"/>
                  </a:lnTo>
                  <a:lnTo>
                    <a:pt x="62716029" y="27280952"/>
                  </a:lnTo>
                  <a:close/>
                  <a:moveTo>
                    <a:pt x="0" y="144780"/>
                  </a:moveTo>
                  <a:lnTo>
                    <a:pt x="144780" y="144780"/>
                  </a:lnTo>
                  <a:lnTo>
                    <a:pt x="144780" y="27280952"/>
                  </a:lnTo>
                  <a:lnTo>
                    <a:pt x="0" y="27280952"/>
                  </a:lnTo>
                  <a:lnTo>
                    <a:pt x="0" y="144780"/>
                  </a:lnTo>
                  <a:close/>
                  <a:moveTo>
                    <a:pt x="0" y="27280952"/>
                  </a:moveTo>
                  <a:lnTo>
                    <a:pt x="144780" y="27280952"/>
                  </a:lnTo>
                  <a:lnTo>
                    <a:pt x="144780" y="27425731"/>
                  </a:lnTo>
                  <a:lnTo>
                    <a:pt x="0" y="27425731"/>
                  </a:lnTo>
                  <a:lnTo>
                    <a:pt x="0" y="27280952"/>
                  </a:lnTo>
                  <a:close/>
                  <a:moveTo>
                    <a:pt x="62716029" y="144780"/>
                  </a:moveTo>
                  <a:lnTo>
                    <a:pt x="62860808" y="144780"/>
                  </a:lnTo>
                  <a:lnTo>
                    <a:pt x="62860808" y="27280952"/>
                  </a:lnTo>
                  <a:lnTo>
                    <a:pt x="62716029" y="27280952"/>
                  </a:lnTo>
                  <a:lnTo>
                    <a:pt x="62716029" y="144780"/>
                  </a:lnTo>
                  <a:close/>
                  <a:moveTo>
                    <a:pt x="144780" y="27280952"/>
                  </a:moveTo>
                  <a:lnTo>
                    <a:pt x="62716029" y="27280952"/>
                  </a:lnTo>
                  <a:lnTo>
                    <a:pt x="62716029" y="27425731"/>
                  </a:lnTo>
                  <a:lnTo>
                    <a:pt x="144780" y="27425731"/>
                  </a:lnTo>
                  <a:lnTo>
                    <a:pt x="144780" y="27280952"/>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441594" y="3140366"/>
            <a:ext cx="9392216" cy="324458"/>
          </a:xfrm>
          <a:custGeom>
            <a:avLst/>
            <a:gdLst/>
            <a:ahLst/>
            <a:cxnLst/>
            <a:rect l="l" t="t" r="r" b="b"/>
            <a:pathLst>
              <a:path w="9392216" h="324458">
                <a:moveTo>
                  <a:pt x="0" y="0"/>
                </a:moveTo>
                <a:lnTo>
                  <a:pt x="9392215" y="0"/>
                </a:lnTo>
                <a:lnTo>
                  <a:pt x="9392215" y="324459"/>
                </a:lnTo>
                <a:lnTo>
                  <a:pt x="0" y="324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779392" y="264279"/>
            <a:ext cx="1375321" cy="1528843"/>
          </a:xfrm>
          <a:custGeom>
            <a:avLst/>
            <a:gdLst/>
            <a:ahLst/>
            <a:cxnLst/>
            <a:rect l="l" t="t" r="r" b="b"/>
            <a:pathLst>
              <a:path w="1375321" h="1528843">
                <a:moveTo>
                  <a:pt x="0" y="0"/>
                </a:moveTo>
                <a:lnTo>
                  <a:pt x="1375322" y="0"/>
                </a:lnTo>
                <a:lnTo>
                  <a:pt x="1375322" y="1528842"/>
                </a:lnTo>
                <a:lnTo>
                  <a:pt x="0" y="1528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4069101" y="3385249"/>
            <a:ext cx="2626880" cy="914689"/>
            <a:chOff x="0" y="0"/>
            <a:chExt cx="3502507" cy="1219586"/>
          </a:xfrm>
        </p:grpSpPr>
        <p:sp>
          <p:nvSpPr>
            <p:cNvPr id="9" name="Freeform 9"/>
            <p:cNvSpPr/>
            <p:nvPr/>
          </p:nvSpPr>
          <p:spPr>
            <a:xfrm>
              <a:off x="2628840" y="0"/>
              <a:ext cx="873667" cy="1219586"/>
            </a:xfrm>
            <a:custGeom>
              <a:avLst/>
              <a:gdLst/>
              <a:ahLst/>
              <a:cxnLst/>
              <a:rect l="l" t="t" r="r" b="b"/>
              <a:pathLst>
                <a:path w="873667" h="1219586">
                  <a:moveTo>
                    <a:pt x="0" y="0"/>
                  </a:moveTo>
                  <a:lnTo>
                    <a:pt x="873667" y="0"/>
                  </a:lnTo>
                  <a:lnTo>
                    <a:pt x="873667" y="1219586"/>
                  </a:lnTo>
                  <a:lnTo>
                    <a:pt x="0" y="12195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0" y="-104775"/>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
        <p:nvSpPr>
          <p:cNvPr id="11" name="Freeform 11"/>
          <p:cNvSpPr/>
          <p:nvPr/>
        </p:nvSpPr>
        <p:spPr>
          <a:xfrm>
            <a:off x="10936281" y="3655362"/>
            <a:ext cx="6323019" cy="5114799"/>
          </a:xfrm>
          <a:custGeom>
            <a:avLst/>
            <a:gdLst/>
            <a:ahLst/>
            <a:cxnLst/>
            <a:rect l="l" t="t" r="r" b="b"/>
            <a:pathLst>
              <a:path w="6323019" h="5114799">
                <a:moveTo>
                  <a:pt x="0" y="0"/>
                </a:moveTo>
                <a:lnTo>
                  <a:pt x="6323019" y="0"/>
                </a:lnTo>
                <a:lnTo>
                  <a:pt x="6323019" y="5114799"/>
                </a:lnTo>
                <a:lnTo>
                  <a:pt x="0" y="5114799"/>
                </a:lnTo>
                <a:lnTo>
                  <a:pt x="0" y="0"/>
                </a:lnTo>
                <a:close/>
              </a:path>
            </a:pathLst>
          </a:custGeom>
          <a:blipFill>
            <a:blip r:embed="rId9"/>
            <a:stretch>
              <a:fillRect/>
            </a:stretch>
          </a:blipFill>
        </p:spPr>
        <p:txBody>
          <a:bodyPr/>
          <a:lstStyle/>
          <a:p>
            <a:endParaRPr lang="en-US"/>
          </a:p>
        </p:txBody>
      </p:sp>
      <p:sp>
        <p:nvSpPr>
          <p:cNvPr id="12" name="TextBox 12"/>
          <p:cNvSpPr txBox="1"/>
          <p:nvPr/>
        </p:nvSpPr>
        <p:spPr>
          <a:xfrm>
            <a:off x="370880" y="616241"/>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3" name="TextBox 13"/>
          <p:cNvSpPr txBox="1"/>
          <p:nvPr/>
        </p:nvSpPr>
        <p:spPr>
          <a:xfrm>
            <a:off x="370880" y="2276547"/>
            <a:ext cx="8962033"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Which City generate the highest sales?</a:t>
            </a:r>
          </a:p>
        </p:txBody>
      </p:sp>
      <p:sp>
        <p:nvSpPr>
          <p:cNvPr id="14" name="TextBox 14"/>
          <p:cNvSpPr txBox="1"/>
          <p:nvPr/>
        </p:nvSpPr>
        <p:spPr>
          <a:xfrm>
            <a:off x="441594" y="4944788"/>
            <a:ext cx="9740861"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New York City is the highest in terms of sales.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83830" y="1766241"/>
            <a:ext cx="17720341" cy="8402305"/>
            <a:chOff x="0" y="0"/>
            <a:chExt cx="62355344" cy="29566509"/>
          </a:xfrm>
        </p:grpSpPr>
        <p:sp>
          <p:nvSpPr>
            <p:cNvPr id="3" name="Freeform 3"/>
            <p:cNvSpPr/>
            <p:nvPr/>
          </p:nvSpPr>
          <p:spPr>
            <a:xfrm>
              <a:off x="72390" y="72390"/>
              <a:ext cx="62210562" cy="29421729"/>
            </a:xfrm>
            <a:custGeom>
              <a:avLst/>
              <a:gdLst/>
              <a:ahLst/>
              <a:cxnLst/>
              <a:rect l="l" t="t" r="r" b="b"/>
              <a:pathLst>
                <a:path w="62210562" h="29421729">
                  <a:moveTo>
                    <a:pt x="0" y="0"/>
                  </a:moveTo>
                  <a:lnTo>
                    <a:pt x="62210562" y="0"/>
                  </a:lnTo>
                  <a:lnTo>
                    <a:pt x="62210562" y="29421729"/>
                  </a:lnTo>
                  <a:lnTo>
                    <a:pt x="0" y="29421729"/>
                  </a:lnTo>
                  <a:lnTo>
                    <a:pt x="0" y="0"/>
                  </a:lnTo>
                  <a:close/>
                </a:path>
              </a:pathLst>
            </a:custGeom>
            <a:solidFill>
              <a:srgbClr val="FFFFFF"/>
            </a:solidFill>
          </p:spPr>
          <p:txBody>
            <a:bodyPr/>
            <a:lstStyle/>
            <a:p>
              <a:endParaRPr lang="en-US"/>
            </a:p>
          </p:txBody>
        </p:sp>
        <p:sp>
          <p:nvSpPr>
            <p:cNvPr id="4" name="Freeform 4"/>
            <p:cNvSpPr/>
            <p:nvPr/>
          </p:nvSpPr>
          <p:spPr>
            <a:xfrm>
              <a:off x="0" y="0"/>
              <a:ext cx="62355344" cy="29566508"/>
            </a:xfrm>
            <a:custGeom>
              <a:avLst/>
              <a:gdLst/>
              <a:ahLst/>
              <a:cxnLst/>
              <a:rect l="l" t="t" r="r" b="b"/>
              <a:pathLst>
                <a:path w="62355344" h="29566508">
                  <a:moveTo>
                    <a:pt x="62210566" y="29421730"/>
                  </a:moveTo>
                  <a:lnTo>
                    <a:pt x="62355344" y="29421730"/>
                  </a:lnTo>
                  <a:lnTo>
                    <a:pt x="62355344" y="29566508"/>
                  </a:lnTo>
                  <a:lnTo>
                    <a:pt x="62210566" y="29566508"/>
                  </a:lnTo>
                  <a:lnTo>
                    <a:pt x="62210566" y="29421730"/>
                  </a:lnTo>
                  <a:close/>
                  <a:moveTo>
                    <a:pt x="0" y="144780"/>
                  </a:moveTo>
                  <a:lnTo>
                    <a:pt x="144780" y="144780"/>
                  </a:lnTo>
                  <a:lnTo>
                    <a:pt x="144780" y="29421730"/>
                  </a:lnTo>
                  <a:lnTo>
                    <a:pt x="0" y="29421730"/>
                  </a:lnTo>
                  <a:lnTo>
                    <a:pt x="0" y="144780"/>
                  </a:lnTo>
                  <a:close/>
                  <a:moveTo>
                    <a:pt x="0" y="29421730"/>
                  </a:moveTo>
                  <a:lnTo>
                    <a:pt x="144780" y="29421730"/>
                  </a:lnTo>
                  <a:lnTo>
                    <a:pt x="144780" y="29566508"/>
                  </a:lnTo>
                  <a:lnTo>
                    <a:pt x="0" y="29566508"/>
                  </a:lnTo>
                  <a:lnTo>
                    <a:pt x="0" y="29421730"/>
                  </a:lnTo>
                  <a:close/>
                  <a:moveTo>
                    <a:pt x="62210566" y="144780"/>
                  </a:moveTo>
                  <a:lnTo>
                    <a:pt x="62355344" y="144780"/>
                  </a:lnTo>
                  <a:lnTo>
                    <a:pt x="62355344" y="29421730"/>
                  </a:lnTo>
                  <a:lnTo>
                    <a:pt x="62210566" y="29421730"/>
                  </a:lnTo>
                  <a:lnTo>
                    <a:pt x="62210566" y="144780"/>
                  </a:lnTo>
                  <a:close/>
                  <a:moveTo>
                    <a:pt x="144780" y="29421730"/>
                  </a:moveTo>
                  <a:lnTo>
                    <a:pt x="62210566" y="29421730"/>
                  </a:lnTo>
                  <a:lnTo>
                    <a:pt x="62210566" y="29566508"/>
                  </a:lnTo>
                  <a:lnTo>
                    <a:pt x="144780" y="29566508"/>
                  </a:lnTo>
                  <a:lnTo>
                    <a:pt x="144780" y="29421730"/>
                  </a:lnTo>
                  <a:close/>
                  <a:moveTo>
                    <a:pt x="62210566" y="0"/>
                  </a:moveTo>
                  <a:lnTo>
                    <a:pt x="62355344" y="0"/>
                  </a:lnTo>
                  <a:lnTo>
                    <a:pt x="62355344" y="144780"/>
                  </a:lnTo>
                  <a:lnTo>
                    <a:pt x="62210566" y="144780"/>
                  </a:lnTo>
                  <a:lnTo>
                    <a:pt x="62210566" y="0"/>
                  </a:lnTo>
                  <a:close/>
                  <a:moveTo>
                    <a:pt x="0" y="0"/>
                  </a:moveTo>
                  <a:lnTo>
                    <a:pt x="144780" y="0"/>
                  </a:lnTo>
                  <a:lnTo>
                    <a:pt x="144780" y="144780"/>
                  </a:lnTo>
                  <a:lnTo>
                    <a:pt x="0" y="144780"/>
                  </a:lnTo>
                  <a:lnTo>
                    <a:pt x="0" y="0"/>
                  </a:lnTo>
                  <a:close/>
                  <a:moveTo>
                    <a:pt x="144780" y="0"/>
                  </a:moveTo>
                  <a:lnTo>
                    <a:pt x="62210566" y="0"/>
                  </a:lnTo>
                  <a:lnTo>
                    <a:pt x="62210566"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30938" y="31097"/>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441594" y="3140366"/>
            <a:ext cx="9392216" cy="324458"/>
          </a:xfrm>
          <a:custGeom>
            <a:avLst/>
            <a:gdLst/>
            <a:ahLst/>
            <a:cxnLst/>
            <a:rect l="l" t="t" r="r" b="b"/>
            <a:pathLst>
              <a:path w="9392216" h="324458">
                <a:moveTo>
                  <a:pt x="0" y="0"/>
                </a:moveTo>
                <a:lnTo>
                  <a:pt x="9392215" y="0"/>
                </a:lnTo>
                <a:lnTo>
                  <a:pt x="9392215" y="324459"/>
                </a:lnTo>
                <a:lnTo>
                  <a:pt x="0" y="324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830699" y="134248"/>
            <a:ext cx="1375321" cy="1528843"/>
          </a:xfrm>
          <a:custGeom>
            <a:avLst/>
            <a:gdLst/>
            <a:ahLst/>
            <a:cxnLst/>
            <a:rect l="l" t="t" r="r" b="b"/>
            <a:pathLst>
              <a:path w="1375321" h="1528843">
                <a:moveTo>
                  <a:pt x="0" y="0"/>
                </a:moveTo>
                <a:lnTo>
                  <a:pt x="1375321" y="0"/>
                </a:lnTo>
                <a:lnTo>
                  <a:pt x="1375321" y="1528842"/>
                </a:lnTo>
                <a:lnTo>
                  <a:pt x="0" y="1528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4312725" y="3302596"/>
            <a:ext cx="2584220" cy="1016286"/>
            <a:chOff x="0" y="0"/>
            <a:chExt cx="3445627" cy="1355047"/>
          </a:xfrm>
        </p:grpSpPr>
        <p:sp>
          <p:nvSpPr>
            <p:cNvPr id="9" name="Freeform 9"/>
            <p:cNvSpPr/>
            <p:nvPr/>
          </p:nvSpPr>
          <p:spPr>
            <a:xfrm>
              <a:off x="2474920" y="0"/>
              <a:ext cx="970707" cy="1355047"/>
            </a:xfrm>
            <a:custGeom>
              <a:avLst/>
              <a:gdLst/>
              <a:ahLst/>
              <a:cxnLst/>
              <a:rect l="l" t="t" r="r" b="b"/>
              <a:pathLst>
                <a:path w="970707" h="1355047">
                  <a:moveTo>
                    <a:pt x="0" y="0"/>
                  </a:moveTo>
                  <a:lnTo>
                    <a:pt x="970707" y="0"/>
                  </a:lnTo>
                  <a:lnTo>
                    <a:pt x="970707" y="1355047"/>
                  </a:lnTo>
                  <a:lnTo>
                    <a:pt x="0" y="13550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0" y="238213"/>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
        <p:nvSpPr>
          <p:cNvPr id="11" name="Freeform 11"/>
          <p:cNvSpPr/>
          <p:nvPr/>
        </p:nvSpPr>
        <p:spPr>
          <a:xfrm>
            <a:off x="12552820" y="4184452"/>
            <a:ext cx="5306400" cy="5073848"/>
          </a:xfrm>
          <a:custGeom>
            <a:avLst/>
            <a:gdLst/>
            <a:ahLst/>
            <a:cxnLst/>
            <a:rect l="l" t="t" r="r" b="b"/>
            <a:pathLst>
              <a:path w="5306400" h="5073848">
                <a:moveTo>
                  <a:pt x="0" y="0"/>
                </a:moveTo>
                <a:lnTo>
                  <a:pt x="5306400" y="0"/>
                </a:lnTo>
                <a:lnTo>
                  <a:pt x="5306400" y="5073848"/>
                </a:lnTo>
                <a:lnTo>
                  <a:pt x="0" y="5073848"/>
                </a:lnTo>
                <a:lnTo>
                  <a:pt x="0" y="0"/>
                </a:lnTo>
                <a:close/>
              </a:path>
            </a:pathLst>
          </a:custGeom>
          <a:blipFill>
            <a:blip r:embed="rId9"/>
            <a:stretch>
              <a:fillRect/>
            </a:stretch>
          </a:blipFill>
        </p:spPr>
        <p:txBody>
          <a:bodyPr/>
          <a:lstStyle/>
          <a:p>
            <a:endParaRPr lang="en-US"/>
          </a:p>
        </p:txBody>
      </p:sp>
      <p:sp>
        <p:nvSpPr>
          <p:cNvPr id="12" name="TextBox 12"/>
          <p:cNvSpPr txBox="1"/>
          <p:nvPr/>
        </p:nvSpPr>
        <p:spPr>
          <a:xfrm>
            <a:off x="441594" y="301916"/>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3" name="TextBox 13"/>
          <p:cNvSpPr txBox="1"/>
          <p:nvPr/>
        </p:nvSpPr>
        <p:spPr>
          <a:xfrm>
            <a:off x="442064" y="2196207"/>
            <a:ext cx="8260200" cy="815587"/>
          </a:xfrm>
          <a:prstGeom prst="rect">
            <a:avLst/>
          </a:prstGeom>
        </p:spPr>
        <p:txBody>
          <a:bodyPr lIns="0" tIns="0" rIns="0" bIns="0" rtlCol="0" anchor="t">
            <a:spAutoFit/>
          </a:bodyPr>
          <a:lstStyle/>
          <a:p>
            <a:pPr algn="ctr">
              <a:lnSpc>
                <a:spcPts val="6631"/>
              </a:lnSpc>
              <a:spcBef>
                <a:spcPct val="0"/>
              </a:spcBef>
            </a:pPr>
            <a:r>
              <a:rPr lang="en-US" sz="4736">
                <a:solidFill>
                  <a:srgbClr val="000000"/>
                </a:solidFill>
                <a:latin typeface="KG Primary Penmanship"/>
                <a:ea typeface="KG Primary Penmanship"/>
                <a:cs typeface="KG Primary Penmanship"/>
                <a:sym typeface="KG Primary Penmanship"/>
              </a:rPr>
              <a:t>Which categories have the highest sales?</a:t>
            </a:r>
          </a:p>
        </p:txBody>
      </p:sp>
      <p:sp>
        <p:nvSpPr>
          <p:cNvPr id="14" name="TextBox 14"/>
          <p:cNvSpPr txBox="1"/>
          <p:nvPr/>
        </p:nvSpPr>
        <p:spPr>
          <a:xfrm>
            <a:off x="553939" y="4233156"/>
            <a:ext cx="11816729" cy="5569095"/>
          </a:xfrm>
          <a:prstGeom prst="rect">
            <a:avLst/>
          </a:prstGeom>
        </p:spPr>
        <p:txBody>
          <a:bodyPr lIns="0" tIns="0" rIns="0" bIns="0" rtlCol="0" anchor="t">
            <a:spAutoFit/>
          </a:bodyPr>
          <a:lstStyle/>
          <a:p>
            <a:pPr algn="just">
              <a:lnSpc>
                <a:spcPts val="4892"/>
              </a:lnSpc>
              <a:spcBef>
                <a:spcPct val="0"/>
              </a:spcBef>
            </a:pPr>
            <a:r>
              <a:rPr lang="en-US" sz="3494">
                <a:solidFill>
                  <a:srgbClr val="000000"/>
                </a:solidFill>
                <a:latin typeface="KG Primary Penmanship"/>
                <a:ea typeface="KG Primary Penmanship"/>
                <a:cs typeface="KG Primary Penmanship"/>
                <a:sym typeface="KG Primary Penmanship"/>
              </a:rPr>
              <a:t>The chart titled "Sales by Category" presents sales data for three product categories:</a:t>
            </a:r>
          </a:p>
          <a:p>
            <a:pPr algn="just">
              <a:lnSpc>
                <a:spcPts val="4892"/>
              </a:lnSpc>
              <a:spcBef>
                <a:spcPct val="0"/>
              </a:spcBef>
            </a:pPr>
            <a:r>
              <a:rPr lang="en-US" sz="3494">
                <a:solidFill>
                  <a:srgbClr val="000000"/>
                </a:solidFill>
                <a:latin typeface="KG Primary Penmanship"/>
                <a:ea typeface="KG Primary Penmanship"/>
                <a:cs typeface="KG Primary Penmanship"/>
                <a:sym typeface="KG Primary Penmanship"/>
              </a:rPr>
              <a:t>Technology: Highest sales at $827.46K.</a:t>
            </a:r>
          </a:p>
          <a:p>
            <a:pPr algn="just">
              <a:lnSpc>
                <a:spcPts val="4892"/>
              </a:lnSpc>
              <a:spcBef>
                <a:spcPct val="0"/>
              </a:spcBef>
            </a:pPr>
            <a:r>
              <a:rPr lang="en-US" sz="3494">
                <a:solidFill>
                  <a:srgbClr val="000000"/>
                </a:solidFill>
                <a:latin typeface="KG Primary Penmanship"/>
                <a:ea typeface="KG Primary Penmanship"/>
                <a:cs typeface="KG Primary Penmanship"/>
                <a:sym typeface="KG Primary Penmanship"/>
              </a:rPr>
              <a:t>Furniture: Second with $728.66K in sales.</a:t>
            </a:r>
          </a:p>
          <a:p>
            <a:pPr algn="just">
              <a:lnSpc>
                <a:spcPts val="4892"/>
              </a:lnSpc>
              <a:spcBef>
                <a:spcPct val="0"/>
              </a:spcBef>
            </a:pPr>
            <a:r>
              <a:rPr lang="en-US" sz="3494">
                <a:solidFill>
                  <a:srgbClr val="000000"/>
                </a:solidFill>
                <a:latin typeface="KG Primary Penmanship"/>
                <a:ea typeface="KG Primary Penmanship"/>
                <a:cs typeface="KG Primary Penmanship"/>
                <a:sym typeface="KG Primary Penmanship"/>
              </a:rPr>
              <a:t>Office Supplies: Lowest sales at $705.42K.</a:t>
            </a:r>
          </a:p>
          <a:p>
            <a:pPr algn="just">
              <a:lnSpc>
                <a:spcPts val="4892"/>
              </a:lnSpc>
              <a:spcBef>
                <a:spcPct val="0"/>
              </a:spcBef>
            </a:pPr>
            <a:r>
              <a:rPr lang="en-US" sz="3494">
                <a:solidFill>
                  <a:srgbClr val="000000"/>
                </a:solidFill>
                <a:latin typeface="KG Primary Penmanship"/>
                <a:ea typeface="KG Primary Penmanship"/>
                <a:cs typeface="KG Primary Penmanship"/>
                <a:sym typeface="KG Primary Penmanship"/>
              </a:rPr>
              <a:t>Technology is the top-performing category, indicating strong customer demand.</a:t>
            </a:r>
          </a:p>
          <a:p>
            <a:pPr algn="just">
              <a:lnSpc>
                <a:spcPts val="4892"/>
              </a:lnSpc>
              <a:spcBef>
                <a:spcPct val="0"/>
              </a:spcBef>
            </a:pPr>
            <a:r>
              <a:rPr lang="en-US" sz="3494">
                <a:solidFill>
                  <a:srgbClr val="000000"/>
                </a:solidFill>
                <a:latin typeface="KG Primary Penmanship"/>
                <a:ea typeface="KG Primary Penmanship"/>
                <a:cs typeface="KG Primary Penmanship"/>
                <a:sym typeface="KG Primary Penmanship"/>
              </a:rPr>
              <a:t>Furniture follows closely, showing moderate performance.</a:t>
            </a:r>
          </a:p>
          <a:p>
            <a:pPr algn="just">
              <a:lnSpc>
                <a:spcPts val="4892"/>
              </a:lnSpc>
              <a:spcBef>
                <a:spcPct val="0"/>
              </a:spcBef>
            </a:pPr>
            <a:r>
              <a:rPr lang="en-US" sz="3494">
                <a:solidFill>
                  <a:srgbClr val="000000"/>
                </a:solidFill>
                <a:latin typeface="KG Primary Penmanship"/>
                <a:ea typeface="KG Primary Penmanship"/>
                <a:cs typeface="KG Primary Penmanship"/>
                <a:sym typeface="KG Primary Penmanship"/>
              </a:rPr>
              <a:t>Office Supplies has the lowest sales, which could be due to lower demand or market saturation.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613" y="2091214"/>
            <a:ext cx="17863985" cy="7793932"/>
            <a:chOff x="0" y="0"/>
            <a:chExt cx="62860808" cy="27425732"/>
          </a:xfrm>
        </p:grpSpPr>
        <p:sp>
          <p:nvSpPr>
            <p:cNvPr id="3" name="Freeform 3"/>
            <p:cNvSpPr/>
            <p:nvPr/>
          </p:nvSpPr>
          <p:spPr>
            <a:xfrm>
              <a:off x="72390" y="72390"/>
              <a:ext cx="62716026" cy="27280951"/>
            </a:xfrm>
            <a:custGeom>
              <a:avLst/>
              <a:gdLst/>
              <a:ahLst/>
              <a:cxnLst/>
              <a:rect l="l" t="t" r="r" b="b"/>
              <a:pathLst>
                <a:path w="62716026" h="27280951">
                  <a:moveTo>
                    <a:pt x="0" y="0"/>
                  </a:moveTo>
                  <a:lnTo>
                    <a:pt x="62716026" y="0"/>
                  </a:lnTo>
                  <a:lnTo>
                    <a:pt x="62716026" y="27280951"/>
                  </a:lnTo>
                  <a:lnTo>
                    <a:pt x="0" y="27280951"/>
                  </a:lnTo>
                  <a:lnTo>
                    <a:pt x="0" y="0"/>
                  </a:lnTo>
                  <a:close/>
                </a:path>
              </a:pathLst>
            </a:custGeom>
            <a:solidFill>
              <a:srgbClr val="FFFFFF"/>
            </a:solidFill>
          </p:spPr>
          <p:txBody>
            <a:bodyPr/>
            <a:lstStyle/>
            <a:p>
              <a:endParaRPr lang="en-US"/>
            </a:p>
          </p:txBody>
        </p:sp>
        <p:sp>
          <p:nvSpPr>
            <p:cNvPr id="4" name="Freeform 4"/>
            <p:cNvSpPr/>
            <p:nvPr/>
          </p:nvSpPr>
          <p:spPr>
            <a:xfrm>
              <a:off x="0" y="0"/>
              <a:ext cx="62860808" cy="27425731"/>
            </a:xfrm>
            <a:custGeom>
              <a:avLst/>
              <a:gdLst/>
              <a:ahLst/>
              <a:cxnLst/>
              <a:rect l="l" t="t" r="r" b="b"/>
              <a:pathLst>
                <a:path w="62860808" h="27425731">
                  <a:moveTo>
                    <a:pt x="62716029" y="27280952"/>
                  </a:moveTo>
                  <a:lnTo>
                    <a:pt x="62860808" y="27280952"/>
                  </a:lnTo>
                  <a:lnTo>
                    <a:pt x="62860808" y="27425731"/>
                  </a:lnTo>
                  <a:lnTo>
                    <a:pt x="62716029" y="27425731"/>
                  </a:lnTo>
                  <a:lnTo>
                    <a:pt x="62716029" y="27280952"/>
                  </a:lnTo>
                  <a:close/>
                  <a:moveTo>
                    <a:pt x="0" y="144780"/>
                  </a:moveTo>
                  <a:lnTo>
                    <a:pt x="144780" y="144780"/>
                  </a:lnTo>
                  <a:lnTo>
                    <a:pt x="144780" y="27280952"/>
                  </a:lnTo>
                  <a:lnTo>
                    <a:pt x="0" y="27280952"/>
                  </a:lnTo>
                  <a:lnTo>
                    <a:pt x="0" y="144780"/>
                  </a:lnTo>
                  <a:close/>
                  <a:moveTo>
                    <a:pt x="0" y="27280952"/>
                  </a:moveTo>
                  <a:lnTo>
                    <a:pt x="144780" y="27280952"/>
                  </a:lnTo>
                  <a:lnTo>
                    <a:pt x="144780" y="27425731"/>
                  </a:lnTo>
                  <a:lnTo>
                    <a:pt x="0" y="27425731"/>
                  </a:lnTo>
                  <a:lnTo>
                    <a:pt x="0" y="27280952"/>
                  </a:lnTo>
                  <a:close/>
                  <a:moveTo>
                    <a:pt x="62716029" y="144780"/>
                  </a:moveTo>
                  <a:lnTo>
                    <a:pt x="62860808" y="144780"/>
                  </a:lnTo>
                  <a:lnTo>
                    <a:pt x="62860808" y="27280952"/>
                  </a:lnTo>
                  <a:lnTo>
                    <a:pt x="62716029" y="27280952"/>
                  </a:lnTo>
                  <a:lnTo>
                    <a:pt x="62716029" y="144780"/>
                  </a:lnTo>
                  <a:close/>
                  <a:moveTo>
                    <a:pt x="144780" y="27280952"/>
                  </a:moveTo>
                  <a:lnTo>
                    <a:pt x="62716029" y="27280952"/>
                  </a:lnTo>
                  <a:lnTo>
                    <a:pt x="62716029" y="27425731"/>
                  </a:lnTo>
                  <a:lnTo>
                    <a:pt x="144780" y="27425731"/>
                  </a:lnTo>
                  <a:lnTo>
                    <a:pt x="144780" y="27280952"/>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10472580" y="3636151"/>
            <a:ext cx="7065470" cy="5223082"/>
          </a:xfrm>
          <a:custGeom>
            <a:avLst/>
            <a:gdLst/>
            <a:ahLst/>
            <a:cxnLst/>
            <a:rect l="l" t="t" r="r" b="b"/>
            <a:pathLst>
              <a:path w="7065470" h="5223082">
                <a:moveTo>
                  <a:pt x="0" y="0"/>
                </a:moveTo>
                <a:lnTo>
                  <a:pt x="7065470" y="0"/>
                </a:lnTo>
                <a:lnTo>
                  <a:pt x="7065470" y="5223082"/>
                </a:lnTo>
                <a:lnTo>
                  <a:pt x="0" y="5223082"/>
                </a:lnTo>
                <a:lnTo>
                  <a:pt x="0" y="0"/>
                </a:lnTo>
                <a:close/>
              </a:path>
            </a:pathLst>
          </a:custGeom>
          <a:blipFill>
            <a:blip r:embed="rId3"/>
            <a:stretch>
              <a:fillRect/>
            </a:stretch>
          </a:blipFill>
        </p:spPr>
        <p:txBody>
          <a:bodyPr/>
          <a:lstStyle/>
          <a:p>
            <a:endParaRPr lang="en-US"/>
          </a:p>
        </p:txBody>
      </p:sp>
      <p:sp>
        <p:nvSpPr>
          <p:cNvPr id="7" name="Freeform 7"/>
          <p:cNvSpPr/>
          <p:nvPr/>
        </p:nvSpPr>
        <p:spPr>
          <a:xfrm>
            <a:off x="441594" y="3140366"/>
            <a:ext cx="9392216" cy="324458"/>
          </a:xfrm>
          <a:custGeom>
            <a:avLst/>
            <a:gdLst/>
            <a:ahLst/>
            <a:cxnLst/>
            <a:rect l="l" t="t" r="r" b="b"/>
            <a:pathLst>
              <a:path w="9392216" h="324458">
                <a:moveTo>
                  <a:pt x="0" y="0"/>
                </a:moveTo>
                <a:lnTo>
                  <a:pt x="9392215" y="0"/>
                </a:lnTo>
                <a:lnTo>
                  <a:pt x="9392215" y="324459"/>
                </a:lnTo>
                <a:lnTo>
                  <a:pt x="0" y="3244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574166" y="264279"/>
            <a:ext cx="1375321" cy="1528843"/>
          </a:xfrm>
          <a:custGeom>
            <a:avLst/>
            <a:gdLst/>
            <a:ahLst/>
            <a:cxnLst/>
            <a:rect l="l" t="t" r="r" b="b"/>
            <a:pathLst>
              <a:path w="1375321" h="1528843">
                <a:moveTo>
                  <a:pt x="0" y="0"/>
                </a:moveTo>
                <a:lnTo>
                  <a:pt x="1375321" y="0"/>
                </a:lnTo>
                <a:lnTo>
                  <a:pt x="1375321" y="1528842"/>
                </a:lnTo>
                <a:lnTo>
                  <a:pt x="0" y="15288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370880" y="616241"/>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0" name="TextBox 10"/>
          <p:cNvSpPr txBox="1"/>
          <p:nvPr/>
        </p:nvSpPr>
        <p:spPr>
          <a:xfrm>
            <a:off x="181967" y="2245735"/>
            <a:ext cx="8962033" cy="739179"/>
          </a:xfrm>
          <a:prstGeom prst="rect">
            <a:avLst/>
          </a:prstGeom>
        </p:spPr>
        <p:txBody>
          <a:bodyPr lIns="0" tIns="0" rIns="0" bIns="0" rtlCol="0" anchor="t">
            <a:spAutoFit/>
          </a:bodyPr>
          <a:lstStyle/>
          <a:p>
            <a:pPr algn="ctr">
              <a:lnSpc>
                <a:spcPts val="5928"/>
              </a:lnSpc>
              <a:spcBef>
                <a:spcPct val="0"/>
              </a:spcBef>
            </a:pPr>
            <a:r>
              <a:rPr lang="en-US" sz="4234">
                <a:solidFill>
                  <a:srgbClr val="000000"/>
                </a:solidFill>
                <a:latin typeface="KG Primary Penmanship"/>
                <a:ea typeface="KG Primary Penmanship"/>
                <a:cs typeface="KG Primary Penmanship"/>
                <a:sym typeface="KG Primary Penmanship"/>
              </a:rPr>
              <a:t>Which sub-categories achieve the highest sales?</a:t>
            </a:r>
          </a:p>
        </p:txBody>
      </p:sp>
      <p:sp>
        <p:nvSpPr>
          <p:cNvPr id="11" name="TextBox 11"/>
          <p:cNvSpPr txBox="1"/>
          <p:nvPr/>
        </p:nvSpPr>
        <p:spPr>
          <a:xfrm>
            <a:off x="181967" y="4071292"/>
            <a:ext cx="9943682" cy="5634281"/>
          </a:xfrm>
          <a:prstGeom prst="rect">
            <a:avLst/>
          </a:prstGeom>
        </p:spPr>
        <p:txBody>
          <a:bodyPr lIns="0" tIns="0" rIns="0" bIns="0" rtlCol="0" anchor="t">
            <a:spAutoFit/>
          </a:bodyPr>
          <a:lstStyle/>
          <a:p>
            <a:pPr algn="l">
              <a:lnSpc>
                <a:spcPts val="4974"/>
              </a:lnSpc>
              <a:spcBef>
                <a:spcPct val="0"/>
              </a:spcBef>
            </a:pPr>
            <a:r>
              <a:rPr lang="en-US" sz="3552">
                <a:solidFill>
                  <a:srgbClr val="4BB966"/>
                </a:solidFill>
                <a:latin typeface="KG Primary Penmanship"/>
                <a:ea typeface="KG Primary Penmanship"/>
                <a:cs typeface="KG Primary Penmanship"/>
                <a:sym typeface="KG Primary Penmanship"/>
              </a:rPr>
              <a:t>Top-selling sub-categories:</a:t>
            </a:r>
          </a:p>
          <a:p>
            <a:pPr algn="l">
              <a:lnSpc>
                <a:spcPts val="4974"/>
              </a:lnSpc>
              <a:spcBef>
                <a:spcPct val="0"/>
              </a:spcBef>
            </a:pPr>
            <a:r>
              <a:rPr lang="en-US" sz="3552">
                <a:solidFill>
                  <a:srgbClr val="000000"/>
                </a:solidFill>
                <a:latin typeface="KG Primary Penmanship"/>
                <a:ea typeface="KG Primary Penmanship"/>
                <a:cs typeface="KG Primary Penmanship"/>
                <a:sym typeface="KG Primary Penmanship"/>
              </a:rPr>
              <a:t>Phones: $328K</a:t>
            </a:r>
          </a:p>
          <a:p>
            <a:pPr algn="l">
              <a:lnSpc>
                <a:spcPts val="4974"/>
              </a:lnSpc>
              <a:spcBef>
                <a:spcPct val="0"/>
              </a:spcBef>
            </a:pPr>
            <a:r>
              <a:rPr lang="en-US" sz="3552">
                <a:solidFill>
                  <a:srgbClr val="000000"/>
                </a:solidFill>
                <a:latin typeface="KG Primary Penmanship"/>
                <a:ea typeface="KG Primary Penmanship"/>
                <a:cs typeface="KG Primary Penmanship"/>
                <a:sym typeface="KG Primary Penmanship"/>
              </a:rPr>
              <a:t>Chairs: $323K</a:t>
            </a:r>
          </a:p>
          <a:p>
            <a:pPr algn="l">
              <a:lnSpc>
                <a:spcPts val="4974"/>
              </a:lnSpc>
              <a:spcBef>
                <a:spcPct val="0"/>
              </a:spcBef>
            </a:pPr>
            <a:r>
              <a:rPr lang="en-US" sz="3552">
                <a:solidFill>
                  <a:srgbClr val="000000"/>
                </a:solidFill>
                <a:latin typeface="KG Primary Penmanship"/>
                <a:ea typeface="KG Primary Penmanship"/>
                <a:cs typeface="KG Primary Penmanship"/>
                <a:sym typeface="KG Primary Penmanship"/>
              </a:rPr>
              <a:t>Storage: $219K</a:t>
            </a:r>
          </a:p>
          <a:p>
            <a:pPr algn="l">
              <a:lnSpc>
                <a:spcPts val="4974"/>
              </a:lnSpc>
              <a:spcBef>
                <a:spcPct val="0"/>
              </a:spcBef>
            </a:pPr>
            <a:r>
              <a:rPr lang="en-US" sz="3552">
                <a:solidFill>
                  <a:srgbClr val="FF3131"/>
                </a:solidFill>
                <a:latin typeface="KG Primary Penmanship"/>
                <a:ea typeface="KG Primary Penmanship"/>
                <a:cs typeface="KG Primary Penmanship"/>
                <a:sym typeface="KG Primary Penmanship"/>
              </a:rPr>
              <a:t>Lowest-selling sub-categories:</a:t>
            </a:r>
          </a:p>
          <a:p>
            <a:pPr algn="l">
              <a:lnSpc>
                <a:spcPts val="4974"/>
              </a:lnSpc>
              <a:spcBef>
                <a:spcPct val="0"/>
              </a:spcBef>
            </a:pPr>
            <a:r>
              <a:rPr lang="en-US" sz="3552">
                <a:solidFill>
                  <a:srgbClr val="000000"/>
                </a:solidFill>
                <a:latin typeface="KG Primary Penmanship"/>
                <a:ea typeface="KG Primary Penmanship"/>
                <a:cs typeface="KG Primary Penmanship"/>
                <a:sym typeface="KG Primary Penmanship"/>
              </a:rPr>
              <a:t>Paper: $77K</a:t>
            </a:r>
          </a:p>
          <a:p>
            <a:pPr algn="l">
              <a:lnSpc>
                <a:spcPts val="4974"/>
              </a:lnSpc>
              <a:spcBef>
                <a:spcPct val="0"/>
              </a:spcBef>
            </a:pPr>
            <a:r>
              <a:rPr lang="en-US" sz="3552">
                <a:solidFill>
                  <a:srgbClr val="000000"/>
                </a:solidFill>
                <a:latin typeface="KG Primary Penmanship"/>
                <a:ea typeface="KG Primary Penmanship"/>
                <a:cs typeface="KG Primary Penmanship"/>
                <a:sym typeface="KG Primary Penmanship"/>
              </a:rPr>
              <a:t>Supplies: $68K (partially visible)</a:t>
            </a:r>
          </a:p>
          <a:p>
            <a:pPr algn="l">
              <a:lnSpc>
                <a:spcPts val="4974"/>
              </a:lnSpc>
              <a:spcBef>
                <a:spcPct val="0"/>
              </a:spcBef>
            </a:pPr>
            <a:r>
              <a:rPr lang="en-US" sz="3552">
                <a:solidFill>
                  <a:srgbClr val="000000"/>
                </a:solidFill>
                <a:latin typeface="KG Primary Penmanship"/>
                <a:ea typeface="KG Primary Penmanship"/>
                <a:cs typeface="KG Primary Penmanship"/>
                <a:sym typeface="KG Primary Penmanship"/>
              </a:rPr>
              <a:t>The size of each block represents the sales volume — larger blocks = higher sales.</a:t>
            </a:r>
          </a:p>
        </p:txBody>
      </p:sp>
      <p:grpSp>
        <p:nvGrpSpPr>
          <p:cNvPr id="12" name="Group 12"/>
          <p:cNvGrpSpPr/>
          <p:nvPr/>
        </p:nvGrpSpPr>
        <p:grpSpPr>
          <a:xfrm>
            <a:off x="4069101" y="3385249"/>
            <a:ext cx="2626880" cy="914689"/>
            <a:chOff x="0" y="0"/>
            <a:chExt cx="3502507" cy="1219586"/>
          </a:xfrm>
        </p:grpSpPr>
        <p:sp>
          <p:nvSpPr>
            <p:cNvPr id="13" name="Freeform 13"/>
            <p:cNvSpPr/>
            <p:nvPr/>
          </p:nvSpPr>
          <p:spPr>
            <a:xfrm>
              <a:off x="2628840" y="0"/>
              <a:ext cx="873667" cy="1219586"/>
            </a:xfrm>
            <a:custGeom>
              <a:avLst/>
              <a:gdLst/>
              <a:ahLst/>
              <a:cxnLst/>
              <a:rect l="l" t="t" r="r" b="b"/>
              <a:pathLst>
                <a:path w="873667" h="1219586">
                  <a:moveTo>
                    <a:pt x="0" y="0"/>
                  </a:moveTo>
                  <a:lnTo>
                    <a:pt x="873667" y="0"/>
                  </a:lnTo>
                  <a:lnTo>
                    <a:pt x="873667" y="1219586"/>
                  </a:lnTo>
                  <a:lnTo>
                    <a:pt x="0" y="12195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0" y="-104775"/>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31057" y="1406973"/>
            <a:ext cx="17863985" cy="8142391"/>
            <a:chOff x="0" y="0"/>
            <a:chExt cx="62860808" cy="28651909"/>
          </a:xfrm>
        </p:grpSpPr>
        <p:sp>
          <p:nvSpPr>
            <p:cNvPr id="3" name="Freeform 3"/>
            <p:cNvSpPr/>
            <p:nvPr/>
          </p:nvSpPr>
          <p:spPr>
            <a:xfrm>
              <a:off x="72390" y="72390"/>
              <a:ext cx="62716026" cy="28507131"/>
            </a:xfrm>
            <a:custGeom>
              <a:avLst/>
              <a:gdLst/>
              <a:ahLst/>
              <a:cxnLst/>
              <a:rect l="l" t="t" r="r" b="b"/>
              <a:pathLst>
                <a:path w="62716026" h="28507131">
                  <a:moveTo>
                    <a:pt x="0" y="0"/>
                  </a:moveTo>
                  <a:lnTo>
                    <a:pt x="62716026" y="0"/>
                  </a:lnTo>
                  <a:lnTo>
                    <a:pt x="62716026" y="28507131"/>
                  </a:lnTo>
                  <a:lnTo>
                    <a:pt x="0" y="28507131"/>
                  </a:lnTo>
                  <a:lnTo>
                    <a:pt x="0" y="0"/>
                  </a:lnTo>
                  <a:close/>
                </a:path>
              </a:pathLst>
            </a:custGeom>
            <a:solidFill>
              <a:srgbClr val="FFFFFF"/>
            </a:solidFill>
          </p:spPr>
          <p:txBody>
            <a:bodyPr/>
            <a:lstStyle/>
            <a:p>
              <a:endParaRPr lang="en-US"/>
            </a:p>
          </p:txBody>
        </p:sp>
        <p:sp>
          <p:nvSpPr>
            <p:cNvPr id="4" name="Freeform 4"/>
            <p:cNvSpPr/>
            <p:nvPr/>
          </p:nvSpPr>
          <p:spPr>
            <a:xfrm>
              <a:off x="0" y="0"/>
              <a:ext cx="62860808" cy="28651910"/>
            </a:xfrm>
            <a:custGeom>
              <a:avLst/>
              <a:gdLst/>
              <a:ahLst/>
              <a:cxnLst/>
              <a:rect l="l" t="t" r="r" b="b"/>
              <a:pathLst>
                <a:path w="62860808" h="28651910">
                  <a:moveTo>
                    <a:pt x="62716029" y="28507128"/>
                  </a:moveTo>
                  <a:lnTo>
                    <a:pt x="62860808" y="28507128"/>
                  </a:lnTo>
                  <a:lnTo>
                    <a:pt x="62860808" y="28651910"/>
                  </a:lnTo>
                  <a:lnTo>
                    <a:pt x="62716029" y="28651910"/>
                  </a:lnTo>
                  <a:lnTo>
                    <a:pt x="62716029" y="28507128"/>
                  </a:lnTo>
                  <a:close/>
                  <a:moveTo>
                    <a:pt x="0" y="144780"/>
                  </a:moveTo>
                  <a:lnTo>
                    <a:pt x="144780" y="144780"/>
                  </a:lnTo>
                  <a:lnTo>
                    <a:pt x="144780" y="28507128"/>
                  </a:lnTo>
                  <a:lnTo>
                    <a:pt x="0" y="28507128"/>
                  </a:lnTo>
                  <a:lnTo>
                    <a:pt x="0" y="144780"/>
                  </a:lnTo>
                  <a:close/>
                  <a:moveTo>
                    <a:pt x="0" y="28507128"/>
                  </a:moveTo>
                  <a:lnTo>
                    <a:pt x="144780" y="28507128"/>
                  </a:lnTo>
                  <a:lnTo>
                    <a:pt x="144780" y="28651910"/>
                  </a:lnTo>
                  <a:lnTo>
                    <a:pt x="0" y="28651910"/>
                  </a:lnTo>
                  <a:lnTo>
                    <a:pt x="0" y="28507128"/>
                  </a:lnTo>
                  <a:close/>
                  <a:moveTo>
                    <a:pt x="62716029" y="144780"/>
                  </a:moveTo>
                  <a:lnTo>
                    <a:pt x="62860808" y="144780"/>
                  </a:lnTo>
                  <a:lnTo>
                    <a:pt x="62860808" y="28507128"/>
                  </a:lnTo>
                  <a:lnTo>
                    <a:pt x="62716029" y="28507128"/>
                  </a:lnTo>
                  <a:lnTo>
                    <a:pt x="62716029" y="144780"/>
                  </a:lnTo>
                  <a:close/>
                  <a:moveTo>
                    <a:pt x="144780" y="28507128"/>
                  </a:moveTo>
                  <a:lnTo>
                    <a:pt x="62716029" y="28507128"/>
                  </a:lnTo>
                  <a:lnTo>
                    <a:pt x="62716029" y="28651910"/>
                  </a:lnTo>
                  <a:lnTo>
                    <a:pt x="144780" y="28651910"/>
                  </a:lnTo>
                  <a:lnTo>
                    <a:pt x="144780" y="28507128"/>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294949" y="15383"/>
            <a:ext cx="1496618" cy="1343965"/>
          </a:xfrm>
          <a:custGeom>
            <a:avLst/>
            <a:gdLst/>
            <a:ahLst/>
            <a:cxnLst/>
            <a:rect l="l" t="t" r="r" b="b"/>
            <a:pathLst>
              <a:path w="1496618" h="1343965">
                <a:moveTo>
                  <a:pt x="0" y="0"/>
                </a:moveTo>
                <a:lnTo>
                  <a:pt x="1496618" y="0"/>
                </a:lnTo>
                <a:lnTo>
                  <a:pt x="1496618" y="1343965"/>
                </a:lnTo>
                <a:lnTo>
                  <a:pt x="0" y="1343965"/>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443636" y="3405570"/>
            <a:ext cx="9703610" cy="335216"/>
          </a:xfrm>
          <a:custGeom>
            <a:avLst/>
            <a:gdLst/>
            <a:ahLst/>
            <a:cxnLst/>
            <a:rect l="l" t="t" r="r" b="b"/>
            <a:pathLst>
              <a:path w="9703610" h="335216">
                <a:moveTo>
                  <a:pt x="0" y="0"/>
                </a:moveTo>
                <a:lnTo>
                  <a:pt x="9703610" y="0"/>
                </a:lnTo>
                <a:lnTo>
                  <a:pt x="9703610" y="335215"/>
                </a:lnTo>
                <a:lnTo>
                  <a:pt x="0" y="3352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2689968" y="1579106"/>
            <a:ext cx="5005943" cy="3503103"/>
          </a:xfrm>
          <a:custGeom>
            <a:avLst/>
            <a:gdLst/>
            <a:ahLst/>
            <a:cxnLst/>
            <a:rect l="l" t="t" r="r" b="b"/>
            <a:pathLst>
              <a:path w="5005943" h="3503103">
                <a:moveTo>
                  <a:pt x="0" y="0"/>
                </a:moveTo>
                <a:lnTo>
                  <a:pt x="5005943" y="0"/>
                </a:lnTo>
                <a:lnTo>
                  <a:pt x="5005943" y="3503103"/>
                </a:lnTo>
                <a:lnTo>
                  <a:pt x="0" y="3503103"/>
                </a:lnTo>
                <a:lnTo>
                  <a:pt x="0" y="0"/>
                </a:lnTo>
                <a:close/>
              </a:path>
            </a:pathLst>
          </a:custGeom>
          <a:blipFill>
            <a:blip r:embed="rId5"/>
            <a:stretch>
              <a:fillRect t="-1323" r="-3344" b="-1323"/>
            </a:stretch>
          </a:blipFill>
        </p:spPr>
        <p:txBody>
          <a:bodyPr/>
          <a:lstStyle/>
          <a:p>
            <a:endParaRPr lang="en-US"/>
          </a:p>
        </p:txBody>
      </p:sp>
      <p:sp>
        <p:nvSpPr>
          <p:cNvPr id="8" name="Freeform 8"/>
          <p:cNvSpPr/>
          <p:nvPr/>
        </p:nvSpPr>
        <p:spPr>
          <a:xfrm>
            <a:off x="14146066" y="62584"/>
            <a:ext cx="1124088" cy="1249565"/>
          </a:xfrm>
          <a:custGeom>
            <a:avLst/>
            <a:gdLst/>
            <a:ahLst/>
            <a:cxnLst/>
            <a:rect l="l" t="t" r="r" b="b"/>
            <a:pathLst>
              <a:path w="1124088" h="1249565">
                <a:moveTo>
                  <a:pt x="0" y="0"/>
                </a:moveTo>
                <a:lnTo>
                  <a:pt x="1124087" y="0"/>
                </a:lnTo>
                <a:lnTo>
                  <a:pt x="1124087" y="1249564"/>
                </a:lnTo>
                <a:lnTo>
                  <a:pt x="0" y="124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12007" y="111573"/>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0" name="TextBox 10"/>
          <p:cNvSpPr txBox="1"/>
          <p:nvPr/>
        </p:nvSpPr>
        <p:spPr>
          <a:xfrm>
            <a:off x="481965" y="1509576"/>
            <a:ext cx="11304322" cy="1749645"/>
          </a:xfrm>
          <a:prstGeom prst="rect">
            <a:avLst/>
          </a:prstGeom>
        </p:spPr>
        <p:txBody>
          <a:bodyPr lIns="0" tIns="0" rIns="0" bIns="0" rtlCol="0" anchor="t">
            <a:spAutoFit/>
          </a:bodyPr>
          <a:lstStyle/>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1. Which products have the highest sales?</a:t>
            </a:r>
          </a:p>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2. Which products have the lowest sales?</a:t>
            </a:r>
          </a:p>
        </p:txBody>
      </p:sp>
      <p:sp>
        <p:nvSpPr>
          <p:cNvPr id="11" name="TextBox 11"/>
          <p:cNvSpPr txBox="1"/>
          <p:nvPr/>
        </p:nvSpPr>
        <p:spPr>
          <a:xfrm>
            <a:off x="285324" y="4676449"/>
            <a:ext cx="8858676" cy="4726933"/>
          </a:xfrm>
          <a:prstGeom prst="rect">
            <a:avLst/>
          </a:prstGeom>
        </p:spPr>
        <p:txBody>
          <a:bodyPr lIns="0" tIns="0" rIns="0" bIns="0" rtlCol="0" anchor="t">
            <a:spAutoFit/>
          </a:bodyPr>
          <a:lstStyle/>
          <a:p>
            <a:pPr algn="just">
              <a:lnSpc>
                <a:spcPts val="3010"/>
              </a:lnSpc>
              <a:spcBef>
                <a:spcPct val="0"/>
              </a:spcBef>
            </a:pPr>
            <a:r>
              <a:rPr lang="en-US" sz="2150">
                <a:solidFill>
                  <a:srgbClr val="000000"/>
                </a:solidFill>
                <a:latin typeface="KG Primary Penmanship"/>
                <a:ea typeface="KG Primary Penmanship"/>
                <a:cs typeface="KG Primary Penmanship"/>
                <a:sym typeface="KG Primary Penmanship"/>
              </a:rPr>
              <a:t> "Bottom 5 Product by Sales":</a:t>
            </a:r>
          </a:p>
          <a:p>
            <a:pPr marL="464241" lvl="1" indent="-232120" algn="just">
              <a:lnSpc>
                <a:spcPts val="3010"/>
              </a:lnSpc>
              <a:buFont typeface="Arial"/>
              <a:buChar char="•"/>
            </a:pPr>
            <a:r>
              <a:rPr lang="en-US" sz="2150">
                <a:solidFill>
                  <a:srgbClr val="000000"/>
                </a:solidFill>
                <a:latin typeface="KG Primary Penmanship"/>
                <a:ea typeface="KG Primary Penmanship"/>
                <a:cs typeface="KG Primary Penmanship"/>
                <a:sym typeface="KG Primary Penmanship"/>
              </a:rPr>
              <a:t>Acme Sierra Blade Letter Opener: $7.63</a:t>
            </a:r>
          </a:p>
          <a:p>
            <a:pPr marL="464241" lvl="1" indent="-232120" algn="just">
              <a:lnSpc>
                <a:spcPts val="3010"/>
              </a:lnSpc>
              <a:buFont typeface="Arial"/>
              <a:buChar char="•"/>
            </a:pPr>
            <a:r>
              <a:rPr lang="en-US" sz="2150">
                <a:solidFill>
                  <a:srgbClr val="000000"/>
                </a:solidFill>
                <a:latin typeface="KG Primary Penmanship"/>
                <a:ea typeface="KG Primary Penmanship"/>
                <a:cs typeface="KG Primary Penmanship"/>
                <a:sym typeface="KG Primary Penmanship"/>
              </a:rPr>
              <a:t>Grip Seal Envelopes: $7.07</a:t>
            </a:r>
          </a:p>
          <a:p>
            <a:pPr marL="464241" lvl="1" indent="-232120" algn="just">
              <a:lnSpc>
                <a:spcPts val="3010"/>
              </a:lnSpc>
              <a:buFont typeface="Arial"/>
              <a:buChar char="•"/>
            </a:pPr>
            <a:r>
              <a:rPr lang="en-US" sz="2150">
                <a:solidFill>
                  <a:srgbClr val="000000"/>
                </a:solidFill>
                <a:latin typeface="KG Primary Penmanship"/>
                <a:ea typeface="KG Primary Penmanship"/>
                <a:cs typeface="KG Primary Penmanship"/>
                <a:sym typeface="KG Primary Penmanship"/>
              </a:rPr>
              <a:t>Xerox 20: $6.48</a:t>
            </a:r>
          </a:p>
          <a:p>
            <a:pPr marL="464241" lvl="1" indent="-232120" algn="just">
              <a:lnSpc>
                <a:spcPts val="3010"/>
              </a:lnSpc>
              <a:buFont typeface="Arial"/>
              <a:buChar char="•"/>
            </a:pPr>
            <a:r>
              <a:rPr lang="en-US" sz="2150">
                <a:solidFill>
                  <a:srgbClr val="000000"/>
                </a:solidFill>
                <a:latin typeface="KG Primary Penmanship"/>
                <a:ea typeface="KG Primary Penmanship"/>
                <a:cs typeface="KG Primary Penmanship"/>
                <a:sym typeface="KG Primary Penmanship"/>
              </a:rPr>
              <a:t>Avery 5: $5.76</a:t>
            </a:r>
          </a:p>
          <a:p>
            <a:pPr algn="just">
              <a:lnSpc>
                <a:spcPts val="3010"/>
              </a:lnSpc>
              <a:spcBef>
                <a:spcPct val="0"/>
              </a:spcBef>
            </a:pPr>
            <a:r>
              <a:rPr lang="en-US" sz="2150">
                <a:solidFill>
                  <a:srgbClr val="000000"/>
                </a:solidFill>
                <a:latin typeface="KG Primary Penmanship"/>
                <a:ea typeface="KG Primary Penmanship"/>
                <a:cs typeface="KG Primary Penmanship"/>
                <a:sym typeface="KG Primary Penmanship"/>
              </a:rPr>
              <a:t>Eureka Disposable Bags for Sanitaire Vibra Groomer I Upright: $1.62</a:t>
            </a:r>
          </a:p>
          <a:p>
            <a:pPr algn="just">
              <a:lnSpc>
                <a:spcPts val="3010"/>
              </a:lnSpc>
              <a:spcBef>
                <a:spcPct val="0"/>
              </a:spcBef>
            </a:pPr>
            <a:r>
              <a:rPr lang="en-US" sz="2150">
                <a:solidFill>
                  <a:srgbClr val="000000"/>
                </a:solidFill>
                <a:latin typeface="KG Primary Penmanship"/>
                <a:ea typeface="KG Primary Penmanship"/>
                <a:cs typeface="KG Primary Penmanship"/>
                <a:sym typeface="KG Primary Penmanship"/>
              </a:rPr>
              <a:t>In this chart, the first four lowest-performing products have relatively similar sales figures (between $5.76 and $7.63), while the Eureka product significantly underperforms at just $1.62.</a:t>
            </a:r>
          </a:p>
          <a:p>
            <a:pPr algn="just">
              <a:lnSpc>
                <a:spcPts val="3010"/>
              </a:lnSpc>
              <a:spcBef>
                <a:spcPct val="0"/>
              </a:spcBef>
            </a:pPr>
            <a:r>
              <a:rPr lang="en-US" sz="2150">
                <a:solidFill>
                  <a:srgbClr val="000000"/>
                </a:solidFill>
                <a:latin typeface="KG Primary Penmanship"/>
                <a:ea typeface="KG Primary Penmanship"/>
                <a:cs typeface="KG Primary Penmanship"/>
                <a:sym typeface="KG Primary Penmanship"/>
              </a:rPr>
              <a:t>The contrast between the charts highlights the extreme difference in revenue generation between top and bottom products - the best-selling Canon copier ($62K) generates nearly 38 times more revenue than the lowest-performing Eureka bags ($1.62), demonstrating a significant sales disparity across the product range.</a:t>
            </a:r>
          </a:p>
        </p:txBody>
      </p:sp>
      <p:sp>
        <p:nvSpPr>
          <p:cNvPr id="12" name="TextBox 12"/>
          <p:cNvSpPr txBox="1"/>
          <p:nvPr/>
        </p:nvSpPr>
        <p:spPr>
          <a:xfrm>
            <a:off x="9669873" y="5034584"/>
            <a:ext cx="8291695" cy="4368798"/>
          </a:xfrm>
          <a:prstGeom prst="rect">
            <a:avLst/>
          </a:prstGeom>
        </p:spPr>
        <p:txBody>
          <a:bodyPr lIns="0" tIns="0" rIns="0" bIns="0" rtlCol="0" anchor="t">
            <a:spAutoFit/>
          </a:bodyPr>
          <a:lstStyle/>
          <a:p>
            <a:pPr algn="l">
              <a:lnSpc>
                <a:spcPts val="3325"/>
              </a:lnSpc>
              <a:spcBef>
                <a:spcPct val="0"/>
              </a:spcBef>
            </a:pPr>
            <a:r>
              <a:rPr lang="en-US" sz="2375">
                <a:solidFill>
                  <a:srgbClr val="000000"/>
                </a:solidFill>
                <a:latin typeface="KG Primary Penmanship"/>
                <a:ea typeface="KG Primary Penmanship"/>
                <a:cs typeface="KG Primary Penmanship"/>
                <a:sym typeface="KG Primary Penmanship"/>
              </a:rPr>
              <a:t>"Top 5 Product by Sales":</a:t>
            </a:r>
          </a:p>
          <a:p>
            <a:pPr marL="512779" lvl="1" indent="-256390" algn="l">
              <a:lnSpc>
                <a:spcPts val="3325"/>
              </a:lnSpc>
              <a:buFont typeface="Arial"/>
              <a:buChar char="•"/>
            </a:pPr>
            <a:r>
              <a:rPr lang="en-US" sz="2375">
                <a:solidFill>
                  <a:srgbClr val="000000"/>
                </a:solidFill>
                <a:latin typeface="KG Primary Penmanship"/>
                <a:ea typeface="KG Primary Penmanship"/>
                <a:cs typeface="KG Primary Penmanship"/>
                <a:sym typeface="KG Primary Penmanship"/>
              </a:rPr>
              <a:t>Canon image 2200 Advanced Copier: $62K - Significantly outperforming all other products</a:t>
            </a:r>
          </a:p>
          <a:p>
            <a:pPr marL="512779" lvl="1" indent="-256390" algn="l">
              <a:lnSpc>
                <a:spcPts val="3325"/>
              </a:lnSpc>
              <a:buFont typeface="Arial"/>
              <a:buChar char="•"/>
            </a:pPr>
            <a:r>
              <a:rPr lang="en-US" sz="2375">
                <a:solidFill>
                  <a:srgbClr val="000000"/>
                </a:solidFill>
                <a:latin typeface="KG Primary Penmanship"/>
                <a:ea typeface="KG Primary Penmanship"/>
                <a:cs typeface="KG Primary Penmanship"/>
                <a:sym typeface="KG Primary Penmanship"/>
              </a:rPr>
              <a:t>Fellows PB500 Electric Plastic Comb Binding Machine: $27K</a:t>
            </a:r>
          </a:p>
          <a:p>
            <a:pPr marL="512779" lvl="1" indent="-256390" algn="l">
              <a:lnSpc>
                <a:spcPts val="3325"/>
              </a:lnSpc>
              <a:buFont typeface="Arial"/>
              <a:buChar char="•"/>
            </a:pPr>
            <a:r>
              <a:rPr lang="en-US" sz="2375">
                <a:solidFill>
                  <a:srgbClr val="000000"/>
                </a:solidFill>
                <a:latin typeface="KG Primary Penmanship"/>
                <a:ea typeface="KG Primary Penmanship"/>
                <a:cs typeface="KG Primary Penmanship"/>
                <a:sym typeface="KG Primary Penmanship"/>
              </a:rPr>
              <a:t>Cisco TelePresence System EX90 Video Conference Unit: $23K</a:t>
            </a:r>
          </a:p>
          <a:p>
            <a:pPr marL="512779" lvl="1" indent="-256390" algn="l">
              <a:lnSpc>
                <a:spcPts val="3325"/>
              </a:lnSpc>
              <a:buFont typeface="Arial"/>
              <a:buChar char="•"/>
            </a:pPr>
            <a:r>
              <a:rPr lang="en-US" sz="2375">
                <a:solidFill>
                  <a:srgbClr val="000000"/>
                </a:solidFill>
                <a:latin typeface="KG Primary Penmanship"/>
                <a:ea typeface="KG Primary Penmanship"/>
                <a:cs typeface="KG Primary Penmanship"/>
                <a:sym typeface="KG Primary Penmanship"/>
              </a:rPr>
              <a:t>HON 5400 Series Task Chairs for Big and Tall: $22K</a:t>
            </a:r>
          </a:p>
          <a:p>
            <a:pPr marL="512779" lvl="1" indent="-256390" algn="l">
              <a:lnSpc>
                <a:spcPts val="3325"/>
              </a:lnSpc>
              <a:buFont typeface="Arial"/>
              <a:buChar char="•"/>
            </a:pPr>
            <a:r>
              <a:rPr lang="en-US" sz="2375">
                <a:solidFill>
                  <a:srgbClr val="000000"/>
                </a:solidFill>
                <a:latin typeface="KG Primary Penmanship"/>
                <a:ea typeface="KG Primary Penmanship"/>
                <a:cs typeface="KG Primary Penmanship"/>
                <a:sym typeface="KG Primary Penmanship"/>
              </a:rPr>
              <a:t>GBC DocuBind TL300 Electric Binding System: $20K</a:t>
            </a:r>
          </a:p>
          <a:p>
            <a:pPr algn="l">
              <a:lnSpc>
                <a:spcPts val="3325"/>
              </a:lnSpc>
              <a:spcBef>
                <a:spcPct val="0"/>
              </a:spcBef>
            </a:pPr>
            <a:r>
              <a:rPr lang="en-US" sz="2375">
                <a:solidFill>
                  <a:srgbClr val="000000"/>
                </a:solidFill>
                <a:latin typeface="KG Primary Penmanship"/>
                <a:ea typeface="KG Primary Penmanship"/>
                <a:cs typeface="KG Primary Penmanship"/>
                <a:sym typeface="KG Primary Penmanship"/>
              </a:rPr>
              <a:t>The distribution shows a substantial gap between the top-selling product and the rest of the items. The Canon copier generates more than twice the sales of the second-place product.</a:t>
            </a:r>
          </a:p>
        </p:txBody>
      </p:sp>
      <p:grpSp>
        <p:nvGrpSpPr>
          <p:cNvPr id="13" name="Group 13"/>
          <p:cNvGrpSpPr/>
          <p:nvPr/>
        </p:nvGrpSpPr>
        <p:grpSpPr>
          <a:xfrm>
            <a:off x="5081743" y="3816768"/>
            <a:ext cx="2626880" cy="914689"/>
            <a:chOff x="0" y="0"/>
            <a:chExt cx="3502507" cy="1219586"/>
          </a:xfrm>
        </p:grpSpPr>
        <p:sp>
          <p:nvSpPr>
            <p:cNvPr id="14" name="Freeform 14"/>
            <p:cNvSpPr/>
            <p:nvPr/>
          </p:nvSpPr>
          <p:spPr>
            <a:xfrm>
              <a:off x="2628840" y="0"/>
              <a:ext cx="873667" cy="1219586"/>
            </a:xfrm>
            <a:custGeom>
              <a:avLst/>
              <a:gdLst/>
              <a:ahLst/>
              <a:cxnLst/>
              <a:rect l="l" t="t" r="r" b="b"/>
              <a:pathLst>
                <a:path w="873667" h="1219586">
                  <a:moveTo>
                    <a:pt x="0" y="0"/>
                  </a:moveTo>
                  <a:lnTo>
                    <a:pt x="873667" y="0"/>
                  </a:lnTo>
                  <a:lnTo>
                    <a:pt x="873667" y="1219586"/>
                  </a:lnTo>
                  <a:lnTo>
                    <a:pt x="0" y="12195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0" y="-104775"/>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90222" y="2131872"/>
            <a:ext cx="17863985" cy="8037638"/>
            <a:chOff x="0" y="0"/>
            <a:chExt cx="62860808" cy="28283298"/>
          </a:xfrm>
        </p:grpSpPr>
        <p:sp>
          <p:nvSpPr>
            <p:cNvPr id="3" name="Freeform 3"/>
            <p:cNvSpPr/>
            <p:nvPr/>
          </p:nvSpPr>
          <p:spPr>
            <a:xfrm>
              <a:off x="72390" y="72390"/>
              <a:ext cx="62716026" cy="28138517"/>
            </a:xfrm>
            <a:custGeom>
              <a:avLst/>
              <a:gdLst/>
              <a:ahLst/>
              <a:cxnLst/>
              <a:rect l="l" t="t" r="r" b="b"/>
              <a:pathLst>
                <a:path w="62716026" h="28138517">
                  <a:moveTo>
                    <a:pt x="0" y="0"/>
                  </a:moveTo>
                  <a:lnTo>
                    <a:pt x="62716026" y="0"/>
                  </a:lnTo>
                  <a:lnTo>
                    <a:pt x="62716026" y="28138517"/>
                  </a:lnTo>
                  <a:lnTo>
                    <a:pt x="0" y="28138517"/>
                  </a:lnTo>
                  <a:lnTo>
                    <a:pt x="0" y="0"/>
                  </a:lnTo>
                  <a:close/>
                </a:path>
              </a:pathLst>
            </a:custGeom>
            <a:solidFill>
              <a:srgbClr val="FFFFFF"/>
            </a:solidFill>
          </p:spPr>
          <p:txBody>
            <a:bodyPr/>
            <a:lstStyle/>
            <a:p>
              <a:endParaRPr lang="en-US"/>
            </a:p>
          </p:txBody>
        </p:sp>
        <p:sp>
          <p:nvSpPr>
            <p:cNvPr id="4" name="Freeform 4"/>
            <p:cNvSpPr/>
            <p:nvPr/>
          </p:nvSpPr>
          <p:spPr>
            <a:xfrm>
              <a:off x="0" y="0"/>
              <a:ext cx="62860808" cy="28283297"/>
            </a:xfrm>
            <a:custGeom>
              <a:avLst/>
              <a:gdLst/>
              <a:ahLst/>
              <a:cxnLst/>
              <a:rect l="l" t="t" r="r" b="b"/>
              <a:pathLst>
                <a:path w="62860808" h="28283297">
                  <a:moveTo>
                    <a:pt x="62716029" y="28138518"/>
                  </a:moveTo>
                  <a:lnTo>
                    <a:pt x="62860808" y="28138518"/>
                  </a:lnTo>
                  <a:lnTo>
                    <a:pt x="62860808" y="28283297"/>
                  </a:lnTo>
                  <a:lnTo>
                    <a:pt x="62716029" y="28283297"/>
                  </a:lnTo>
                  <a:lnTo>
                    <a:pt x="62716029" y="28138518"/>
                  </a:lnTo>
                  <a:close/>
                  <a:moveTo>
                    <a:pt x="0" y="144780"/>
                  </a:moveTo>
                  <a:lnTo>
                    <a:pt x="144780" y="144780"/>
                  </a:lnTo>
                  <a:lnTo>
                    <a:pt x="144780" y="28138518"/>
                  </a:lnTo>
                  <a:lnTo>
                    <a:pt x="0" y="28138518"/>
                  </a:lnTo>
                  <a:lnTo>
                    <a:pt x="0" y="144780"/>
                  </a:lnTo>
                  <a:close/>
                  <a:moveTo>
                    <a:pt x="0" y="28138518"/>
                  </a:moveTo>
                  <a:lnTo>
                    <a:pt x="144780" y="28138518"/>
                  </a:lnTo>
                  <a:lnTo>
                    <a:pt x="144780" y="28283297"/>
                  </a:lnTo>
                  <a:lnTo>
                    <a:pt x="0" y="28283297"/>
                  </a:lnTo>
                  <a:lnTo>
                    <a:pt x="0" y="28138518"/>
                  </a:lnTo>
                  <a:close/>
                  <a:moveTo>
                    <a:pt x="62716029" y="144780"/>
                  </a:moveTo>
                  <a:lnTo>
                    <a:pt x="62860808" y="144780"/>
                  </a:lnTo>
                  <a:lnTo>
                    <a:pt x="62860808" y="28138518"/>
                  </a:lnTo>
                  <a:lnTo>
                    <a:pt x="62716029" y="28138518"/>
                  </a:lnTo>
                  <a:lnTo>
                    <a:pt x="62716029" y="144780"/>
                  </a:lnTo>
                  <a:close/>
                  <a:moveTo>
                    <a:pt x="144780" y="28138518"/>
                  </a:moveTo>
                  <a:lnTo>
                    <a:pt x="62716029" y="28138518"/>
                  </a:lnTo>
                  <a:lnTo>
                    <a:pt x="62716029" y="28283297"/>
                  </a:lnTo>
                  <a:lnTo>
                    <a:pt x="144780" y="28283297"/>
                  </a:lnTo>
                  <a:lnTo>
                    <a:pt x="144780" y="28138518"/>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750570" y="4819042"/>
            <a:ext cx="9392216" cy="324458"/>
          </a:xfrm>
          <a:custGeom>
            <a:avLst/>
            <a:gdLst/>
            <a:ahLst/>
            <a:cxnLst/>
            <a:rect l="l" t="t" r="r" b="b"/>
            <a:pathLst>
              <a:path w="9392216" h="324458">
                <a:moveTo>
                  <a:pt x="0" y="0"/>
                </a:moveTo>
                <a:lnTo>
                  <a:pt x="9392216" y="0"/>
                </a:lnTo>
                <a:lnTo>
                  <a:pt x="9392216" y="324458"/>
                </a:lnTo>
                <a:lnTo>
                  <a:pt x="0" y="3244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9262472" y="8349245"/>
            <a:ext cx="3815652" cy="1538080"/>
          </a:xfrm>
          <a:custGeom>
            <a:avLst/>
            <a:gdLst/>
            <a:ahLst/>
            <a:cxnLst/>
            <a:rect l="l" t="t" r="r" b="b"/>
            <a:pathLst>
              <a:path w="3815652" h="1538080">
                <a:moveTo>
                  <a:pt x="0" y="0"/>
                </a:moveTo>
                <a:lnTo>
                  <a:pt x="3815652" y="0"/>
                </a:lnTo>
                <a:lnTo>
                  <a:pt x="3815652" y="1538079"/>
                </a:lnTo>
                <a:lnTo>
                  <a:pt x="0" y="1538079"/>
                </a:lnTo>
                <a:lnTo>
                  <a:pt x="0" y="0"/>
                </a:lnTo>
                <a:close/>
              </a:path>
            </a:pathLst>
          </a:custGeom>
          <a:blipFill>
            <a:blip r:embed="rId5"/>
            <a:stretch>
              <a:fillRect t="-8218" b="-10153"/>
            </a:stretch>
          </a:blipFill>
        </p:spPr>
        <p:txBody>
          <a:bodyPr/>
          <a:lstStyle/>
          <a:p>
            <a:endParaRPr lang="en-US"/>
          </a:p>
        </p:txBody>
      </p:sp>
      <p:sp>
        <p:nvSpPr>
          <p:cNvPr id="8" name="Freeform 8"/>
          <p:cNvSpPr/>
          <p:nvPr/>
        </p:nvSpPr>
        <p:spPr>
          <a:xfrm>
            <a:off x="13078124" y="5467958"/>
            <a:ext cx="4815902" cy="4266448"/>
          </a:xfrm>
          <a:custGeom>
            <a:avLst/>
            <a:gdLst/>
            <a:ahLst/>
            <a:cxnLst/>
            <a:rect l="l" t="t" r="r" b="b"/>
            <a:pathLst>
              <a:path w="4815902" h="4266448">
                <a:moveTo>
                  <a:pt x="0" y="0"/>
                </a:moveTo>
                <a:lnTo>
                  <a:pt x="4815902" y="0"/>
                </a:lnTo>
                <a:lnTo>
                  <a:pt x="4815902" y="4266448"/>
                </a:lnTo>
                <a:lnTo>
                  <a:pt x="0" y="4266448"/>
                </a:lnTo>
                <a:lnTo>
                  <a:pt x="0" y="0"/>
                </a:lnTo>
                <a:close/>
              </a:path>
            </a:pathLst>
          </a:custGeom>
          <a:blipFill>
            <a:blip r:embed="rId6"/>
            <a:stretch>
              <a:fillRect l="-12837" r="-12837"/>
            </a:stretch>
          </a:blipFill>
        </p:spPr>
        <p:txBody>
          <a:bodyPr/>
          <a:lstStyle/>
          <a:p>
            <a:endParaRPr lang="en-US"/>
          </a:p>
        </p:txBody>
      </p:sp>
      <p:sp>
        <p:nvSpPr>
          <p:cNvPr id="9" name="Freeform 9"/>
          <p:cNvSpPr/>
          <p:nvPr/>
        </p:nvSpPr>
        <p:spPr>
          <a:xfrm>
            <a:off x="9262472" y="5467958"/>
            <a:ext cx="3815652" cy="2881286"/>
          </a:xfrm>
          <a:custGeom>
            <a:avLst/>
            <a:gdLst/>
            <a:ahLst/>
            <a:cxnLst/>
            <a:rect l="l" t="t" r="r" b="b"/>
            <a:pathLst>
              <a:path w="3815652" h="2881286">
                <a:moveTo>
                  <a:pt x="0" y="0"/>
                </a:moveTo>
                <a:lnTo>
                  <a:pt x="3815652" y="0"/>
                </a:lnTo>
                <a:lnTo>
                  <a:pt x="3815652" y="2881287"/>
                </a:lnTo>
                <a:lnTo>
                  <a:pt x="0" y="2881287"/>
                </a:lnTo>
                <a:lnTo>
                  <a:pt x="0" y="0"/>
                </a:lnTo>
                <a:close/>
              </a:path>
            </a:pathLst>
          </a:custGeom>
          <a:blipFill>
            <a:blip r:embed="rId7"/>
            <a:stretch>
              <a:fillRect l="-4762" r="-2382" b="-6183"/>
            </a:stretch>
          </a:blipFill>
        </p:spPr>
        <p:txBody>
          <a:bodyPr/>
          <a:lstStyle/>
          <a:p>
            <a:endParaRPr lang="en-US"/>
          </a:p>
        </p:txBody>
      </p:sp>
      <p:sp>
        <p:nvSpPr>
          <p:cNvPr id="10" name="Freeform 10"/>
          <p:cNvSpPr/>
          <p:nvPr/>
        </p:nvSpPr>
        <p:spPr>
          <a:xfrm>
            <a:off x="13907658" y="266157"/>
            <a:ext cx="1375321" cy="1528843"/>
          </a:xfrm>
          <a:custGeom>
            <a:avLst/>
            <a:gdLst/>
            <a:ahLst/>
            <a:cxnLst/>
            <a:rect l="l" t="t" r="r" b="b"/>
            <a:pathLst>
              <a:path w="1375321" h="1528843">
                <a:moveTo>
                  <a:pt x="0" y="0"/>
                </a:moveTo>
                <a:lnTo>
                  <a:pt x="1375322" y="0"/>
                </a:lnTo>
                <a:lnTo>
                  <a:pt x="1375322" y="1528843"/>
                </a:lnTo>
                <a:lnTo>
                  <a:pt x="0" y="15288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441594" y="301916"/>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2" name="TextBox 12"/>
          <p:cNvSpPr txBox="1"/>
          <p:nvPr/>
        </p:nvSpPr>
        <p:spPr>
          <a:xfrm>
            <a:off x="647147" y="2322440"/>
            <a:ext cx="13948172" cy="2207895"/>
          </a:xfrm>
          <a:prstGeom prst="rect">
            <a:avLst/>
          </a:prstGeom>
        </p:spPr>
        <p:txBody>
          <a:bodyPr lIns="0" tIns="0" rIns="0" bIns="0" rtlCol="0" anchor="t">
            <a:spAutoFit/>
          </a:bodyPr>
          <a:lstStyle/>
          <a:p>
            <a:pPr algn="l">
              <a:lnSpc>
                <a:spcPts val="5880"/>
              </a:lnSpc>
              <a:spcBef>
                <a:spcPct val="0"/>
              </a:spcBef>
            </a:pPr>
            <a:r>
              <a:rPr lang="en-US" sz="4200">
                <a:solidFill>
                  <a:srgbClr val="000000"/>
                </a:solidFill>
                <a:latin typeface="KG Primary Penmanship"/>
                <a:ea typeface="KG Primary Penmanship"/>
                <a:cs typeface="KG Primary Penmanship"/>
                <a:sym typeface="KG Primary Penmanship"/>
              </a:rPr>
              <a:t>Which shipping methods are used the most, and what is their impact on sales?</a:t>
            </a:r>
          </a:p>
          <a:p>
            <a:pPr algn="l">
              <a:lnSpc>
                <a:spcPts val="5880"/>
              </a:lnSpc>
              <a:spcBef>
                <a:spcPct val="0"/>
              </a:spcBef>
            </a:pPr>
            <a:r>
              <a:rPr lang="en-US" sz="4200">
                <a:solidFill>
                  <a:srgbClr val="000000"/>
                </a:solidFill>
                <a:latin typeface="KG Primary Penmanship"/>
                <a:ea typeface="KG Primary Penmanship"/>
                <a:cs typeface="KG Primary Penmanship"/>
                <a:sym typeface="KG Primary Penmanship"/>
              </a:rPr>
              <a:t>What is the average delivery time for each shipping method?</a:t>
            </a:r>
          </a:p>
          <a:p>
            <a:pPr algn="l">
              <a:lnSpc>
                <a:spcPts val="5880"/>
              </a:lnSpc>
              <a:spcBef>
                <a:spcPct val="0"/>
              </a:spcBef>
            </a:pPr>
            <a:r>
              <a:rPr lang="en-US" sz="4200">
                <a:solidFill>
                  <a:srgbClr val="000000"/>
                </a:solidFill>
                <a:latin typeface="KG Primary Penmanship"/>
                <a:ea typeface="KG Primary Penmanship"/>
                <a:cs typeface="KG Primary Penmanship"/>
                <a:sym typeface="KG Primary Penmanship"/>
              </a:rPr>
              <a:t>What is the average delivery time between the order date and the ship date?</a:t>
            </a:r>
          </a:p>
        </p:txBody>
      </p:sp>
      <p:sp>
        <p:nvSpPr>
          <p:cNvPr id="13" name="TextBox 13"/>
          <p:cNvSpPr txBox="1"/>
          <p:nvPr/>
        </p:nvSpPr>
        <p:spPr>
          <a:xfrm>
            <a:off x="336511" y="5095875"/>
            <a:ext cx="8807489" cy="4757317"/>
          </a:xfrm>
          <a:prstGeom prst="rect">
            <a:avLst/>
          </a:prstGeom>
        </p:spPr>
        <p:txBody>
          <a:bodyPr lIns="0" tIns="0" rIns="0" bIns="0" rtlCol="0" anchor="t">
            <a:spAutoFit/>
          </a:bodyPr>
          <a:lstStyle/>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Average Ship Days: 4 days as shown in the first indicator.</a:t>
            </a:r>
          </a:p>
          <a:p>
            <a:pPr algn="l">
              <a:lnSpc>
                <a:spcPts val="3330"/>
              </a:lnSpc>
              <a:spcBef>
                <a:spcPct val="0"/>
              </a:spcBef>
            </a:pPr>
            <a:r>
              <a:rPr lang="en-US" sz="2379" u="sng">
                <a:solidFill>
                  <a:srgbClr val="004AAD"/>
                </a:solidFill>
                <a:latin typeface="KG Primary Penmanship"/>
                <a:ea typeface="KG Primary Penmanship"/>
                <a:cs typeface="KG Primary Penmanship"/>
                <a:sym typeface="KG Primary Penmanship"/>
              </a:rPr>
              <a:t>Sales by Ship Mode:</a:t>
            </a:r>
          </a:p>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Standard Class: 59.3%</a:t>
            </a:r>
          </a:p>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Second Class: 19.9%</a:t>
            </a:r>
          </a:p>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First Class: 15.3%</a:t>
            </a:r>
          </a:p>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Same Day: 5.5%</a:t>
            </a:r>
          </a:p>
          <a:p>
            <a:pPr algn="l">
              <a:lnSpc>
                <a:spcPts val="2910"/>
              </a:lnSpc>
              <a:spcBef>
                <a:spcPct val="0"/>
              </a:spcBef>
            </a:pPr>
            <a:r>
              <a:rPr lang="en-US" sz="2079" u="sng">
                <a:solidFill>
                  <a:srgbClr val="004AAD"/>
                </a:solidFill>
                <a:latin typeface="KG Primary Penmanship"/>
                <a:ea typeface="KG Primary Penmanship"/>
                <a:cs typeface="KG Primary Penmanship"/>
                <a:sym typeface="KG Primary Penmanship"/>
              </a:rPr>
              <a:t>Shipping Status by Ship Mode:</a:t>
            </a:r>
          </a:p>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Same Day: 95.54% Very Fast (514 shipments)</a:t>
            </a:r>
          </a:p>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First Class: Mix of Normal (59.63%) and Fast (40.37%) shipments</a:t>
            </a:r>
          </a:p>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Second Class: Mix of Fast (38.85%) and Delayed (61.15%) shipments</a:t>
            </a:r>
          </a:p>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Standard Class: Mostly Delayed (69.53%)</a:t>
            </a:r>
          </a:p>
          <a:p>
            <a:pPr algn="l">
              <a:lnSpc>
                <a:spcPts val="2910"/>
              </a:lnSpc>
              <a:spcBef>
                <a:spcPct val="0"/>
              </a:spcBef>
            </a:pPr>
            <a:r>
              <a:rPr lang="en-US" sz="2079">
                <a:solidFill>
                  <a:srgbClr val="000000"/>
                </a:solidFill>
                <a:latin typeface="KG Primary Penmanship"/>
                <a:ea typeface="KG Primary Penmanship"/>
                <a:cs typeface="KG Primary Penmanship"/>
                <a:sym typeface="KG Primary Penmanship"/>
              </a:rPr>
              <a:t>This information indicates that Same Day shipping is the most efficient service, while Standard Class shipping suffers from delays despite being the most frequently used option.</a:t>
            </a:r>
          </a:p>
        </p:txBody>
      </p:sp>
      <p:grpSp>
        <p:nvGrpSpPr>
          <p:cNvPr id="14" name="Group 14"/>
          <p:cNvGrpSpPr/>
          <p:nvPr/>
        </p:nvGrpSpPr>
        <p:grpSpPr>
          <a:xfrm>
            <a:off x="5850868" y="5010614"/>
            <a:ext cx="2626880" cy="914689"/>
            <a:chOff x="0" y="0"/>
            <a:chExt cx="3502507" cy="1219586"/>
          </a:xfrm>
        </p:grpSpPr>
        <p:sp>
          <p:nvSpPr>
            <p:cNvPr id="15" name="Freeform 15"/>
            <p:cNvSpPr/>
            <p:nvPr/>
          </p:nvSpPr>
          <p:spPr>
            <a:xfrm>
              <a:off x="2628840" y="0"/>
              <a:ext cx="873667" cy="1219586"/>
            </a:xfrm>
            <a:custGeom>
              <a:avLst/>
              <a:gdLst/>
              <a:ahLst/>
              <a:cxnLst/>
              <a:rect l="l" t="t" r="r" b="b"/>
              <a:pathLst>
                <a:path w="873667" h="1219586">
                  <a:moveTo>
                    <a:pt x="0" y="0"/>
                  </a:moveTo>
                  <a:lnTo>
                    <a:pt x="873667" y="0"/>
                  </a:lnTo>
                  <a:lnTo>
                    <a:pt x="873667" y="1219586"/>
                  </a:lnTo>
                  <a:lnTo>
                    <a:pt x="0" y="12195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0" y="-104775"/>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32653" y="2245134"/>
            <a:ext cx="17863985" cy="7793932"/>
            <a:chOff x="0" y="0"/>
            <a:chExt cx="62860808" cy="27425732"/>
          </a:xfrm>
        </p:grpSpPr>
        <p:sp>
          <p:nvSpPr>
            <p:cNvPr id="3" name="Freeform 3"/>
            <p:cNvSpPr/>
            <p:nvPr/>
          </p:nvSpPr>
          <p:spPr>
            <a:xfrm>
              <a:off x="72390" y="72390"/>
              <a:ext cx="62716026" cy="27280951"/>
            </a:xfrm>
            <a:custGeom>
              <a:avLst/>
              <a:gdLst/>
              <a:ahLst/>
              <a:cxnLst/>
              <a:rect l="l" t="t" r="r" b="b"/>
              <a:pathLst>
                <a:path w="62716026" h="27280951">
                  <a:moveTo>
                    <a:pt x="0" y="0"/>
                  </a:moveTo>
                  <a:lnTo>
                    <a:pt x="62716026" y="0"/>
                  </a:lnTo>
                  <a:lnTo>
                    <a:pt x="62716026" y="27280951"/>
                  </a:lnTo>
                  <a:lnTo>
                    <a:pt x="0" y="27280951"/>
                  </a:lnTo>
                  <a:lnTo>
                    <a:pt x="0" y="0"/>
                  </a:lnTo>
                  <a:close/>
                </a:path>
              </a:pathLst>
            </a:custGeom>
            <a:solidFill>
              <a:srgbClr val="FFFFFF"/>
            </a:solidFill>
          </p:spPr>
          <p:txBody>
            <a:bodyPr/>
            <a:lstStyle/>
            <a:p>
              <a:endParaRPr lang="en-US"/>
            </a:p>
          </p:txBody>
        </p:sp>
        <p:sp>
          <p:nvSpPr>
            <p:cNvPr id="4" name="Freeform 4"/>
            <p:cNvSpPr/>
            <p:nvPr/>
          </p:nvSpPr>
          <p:spPr>
            <a:xfrm>
              <a:off x="0" y="0"/>
              <a:ext cx="62860808" cy="27425731"/>
            </a:xfrm>
            <a:custGeom>
              <a:avLst/>
              <a:gdLst/>
              <a:ahLst/>
              <a:cxnLst/>
              <a:rect l="l" t="t" r="r" b="b"/>
              <a:pathLst>
                <a:path w="62860808" h="27425731">
                  <a:moveTo>
                    <a:pt x="62716029" y="27280952"/>
                  </a:moveTo>
                  <a:lnTo>
                    <a:pt x="62860808" y="27280952"/>
                  </a:lnTo>
                  <a:lnTo>
                    <a:pt x="62860808" y="27425731"/>
                  </a:lnTo>
                  <a:lnTo>
                    <a:pt x="62716029" y="27425731"/>
                  </a:lnTo>
                  <a:lnTo>
                    <a:pt x="62716029" y="27280952"/>
                  </a:lnTo>
                  <a:close/>
                  <a:moveTo>
                    <a:pt x="0" y="144780"/>
                  </a:moveTo>
                  <a:lnTo>
                    <a:pt x="144780" y="144780"/>
                  </a:lnTo>
                  <a:lnTo>
                    <a:pt x="144780" y="27280952"/>
                  </a:lnTo>
                  <a:lnTo>
                    <a:pt x="0" y="27280952"/>
                  </a:lnTo>
                  <a:lnTo>
                    <a:pt x="0" y="144780"/>
                  </a:lnTo>
                  <a:close/>
                  <a:moveTo>
                    <a:pt x="0" y="27280952"/>
                  </a:moveTo>
                  <a:lnTo>
                    <a:pt x="144780" y="27280952"/>
                  </a:lnTo>
                  <a:lnTo>
                    <a:pt x="144780" y="27425731"/>
                  </a:lnTo>
                  <a:lnTo>
                    <a:pt x="0" y="27425731"/>
                  </a:lnTo>
                  <a:lnTo>
                    <a:pt x="0" y="27280952"/>
                  </a:lnTo>
                  <a:close/>
                  <a:moveTo>
                    <a:pt x="62716029" y="144780"/>
                  </a:moveTo>
                  <a:lnTo>
                    <a:pt x="62860808" y="144780"/>
                  </a:lnTo>
                  <a:lnTo>
                    <a:pt x="62860808" y="27280952"/>
                  </a:lnTo>
                  <a:lnTo>
                    <a:pt x="62716029" y="27280952"/>
                  </a:lnTo>
                  <a:lnTo>
                    <a:pt x="62716029" y="144780"/>
                  </a:lnTo>
                  <a:close/>
                  <a:moveTo>
                    <a:pt x="144780" y="27280952"/>
                  </a:moveTo>
                  <a:lnTo>
                    <a:pt x="62716029" y="27280952"/>
                  </a:lnTo>
                  <a:lnTo>
                    <a:pt x="62716029" y="27425731"/>
                  </a:lnTo>
                  <a:lnTo>
                    <a:pt x="144780" y="27425731"/>
                  </a:lnTo>
                  <a:lnTo>
                    <a:pt x="144780" y="27280952"/>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441594" y="3140366"/>
            <a:ext cx="9392216" cy="324458"/>
          </a:xfrm>
          <a:custGeom>
            <a:avLst/>
            <a:gdLst/>
            <a:ahLst/>
            <a:cxnLst/>
            <a:rect l="l" t="t" r="r" b="b"/>
            <a:pathLst>
              <a:path w="9392216" h="324458">
                <a:moveTo>
                  <a:pt x="0" y="0"/>
                </a:moveTo>
                <a:lnTo>
                  <a:pt x="9392215" y="0"/>
                </a:lnTo>
                <a:lnTo>
                  <a:pt x="9392215" y="324459"/>
                </a:lnTo>
                <a:lnTo>
                  <a:pt x="0" y="324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934476" y="264279"/>
            <a:ext cx="1375321" cy="1528843"/>
          </a:xfrm>
          <a:custGeom>
            <a:avLst/>
            <a:gdLst/>
            <a:ahLst/>
            <a:cxnLst/>
            <a:rect l="l" t="t" r="r" b="b"/>
            <a:pathLst>
              <a:path w="1375321" h="1528843">
                <a:moveTo>
                  <a:pt x="0" y="0"/>
                </a:moveTo>
                <a:lnTo>
                  <a:pt x="1375321" y="0"/>
                </a:lnTo>
                <a:lnTo>
                  <a:pt x="1375321" y="1528842"/>
                </a:lnTo>
                <a:lnTo>
                  <a:pt x="0" y="1528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47789" y="4242788"/>
            <a:ext cx="9779825" cy="4777088"/>
          </a:xfrm>
          <a:prstGeom prst="rect">
            <a:avLst/>
          </a:prstGeom>
        </p:spPr>
        <p:txBody>
          <a:bodyPr lIns="0" tIns="0" rIns="0" bIns="0" rtlCol="0" anchor="t">
            <a:spAutoFit/>
          </a:bodyPr>
          <a:lstStyle/>
          <a:p>
            <a:pPr algn="l">
              <a:lnSpc>
                <a:spcPts val="3658"/>
              </a:lnSpc>
              <a:spcBef>
                <a:spcPct val="0"/>
              </a:spcBef>
            </a:pPr>
            <a:r>
              <a:rPr lang="en-US" sz="2613">
                <a:solidFill>
                  <a:srgbClr val="000000"/>
                </a:solidFill>
                <a:latin typeface="KG Primary Penmanship"/>
                <a:ea typeface="KG Primary Penmanship"/>
                <a:cs typeface="KG Primary Penmanship"/>
                <a:sym typeface="KG Primary Penmanship"/>
              </a:rPr>
              <a:t>a bar chart titled "Top 5 customers by sales." Here's an analysis of the displayed data:</a:t>
            </a:r>
          </a:p>
          <a:p>
            <a:pPr marL="564181" lvl="1" indent="-282090" algn="l">
              <a:lnSpc>
                <a:spcPts val="3658"/>
              </a:lnSpc>
              <a:buFont typeface="Arial"/>
              <a:buChar char="•"/>
            </a:pPr>
            <a:r>
              <a:rPr lang="en-US" sz="2613">
                <a:solidFill>
                  <a:srgbClr val="000000"/>
                </a:solidFill>
                <a:latin typeface="KG Primary Penmanship"/>
                <a:ea typeface="KG Primary Penmanship"/>
                <a:cs typeface="KG Primary Penmanship"/>
                <a:sym typeface="KG Primary Penmanship"/>
              </a:rPr>
              <a:t>Sean Miller: Leads the list with sales of $25,000 ($25K)</a:t>
            </a:r>
          </a:p>
          <a:p>
            <a:pPr marL="564181" lvl="1" indent="-282090" algn="l">
              <a:lnSpc>
                <a:spcPts val="3658"/>
              </a:lnSpc>
              <a:buFont typeface="Arial"/>
              <a:buChar char="•"/>
            </a:pPr>
            <a:r>
              <a:rPr lang="en-US" sz="2613">
                <a:solidFill>
                  <a:srgbClr val="000000"/>
                </a:solidFill>
                <a:latin typeface="KG Primary Penmanship"/>
                <a:ea typeface="KG Primary Penmanship"/>
                <a:cs typeface="KG Primary Penmanship"/>
                <a:sym typeface="KG Primary Penmanship"/>
              </a:rPr>
              <a:t>Tamara Chand: Ranks second with sales of $19,000 ($19K)</a:t>
            </a:r>
          </a:p>
          <a:p>
            <a:pPr marL="564181" lvl="1" indent="-282090" algn="l">
              <a:lnSpc>
                <a:spcPts val="3658"/>
              </a:lnSpc>
              <a:buFont typeface="Arial"/>
              <a:buChar char="•"/>
            </a:pPr>
            <a:r>
              <a:rPr lang="en-US" sz="2613">
                <a:solidFill>
                  <a:srgbClr val="000000"/>
                </a:solidFill>
                <a:latin typeface="KG Primary Penmanship"/>
                <a:ea typeface="KG Primary Penmanship"/>
                <a:cs typeface="KG Primary Penmanship"/>
                <a:sym typeface="KG Primary Penmanship"/>
              </a:rPr>
              <a:t>Raymond Buch: Takes third place with sales of $15,000 ($15K)</a:t>
            </a:r>
          </a:p>
          <a:p>
            <a:pPr marL="564181" lvl="1" indent="-282090" algn="l">
              <a:lnSpc>
                <a:spcPts val="3658"/>
              </a:lnSpc>
              <a:buFont typeface="Arial"/>
              <a:buChar char="•"/>
            </a:pPr>
            <a:r>
              <a:rPr lang="en-US" sz="2613">
                <a:solidFill>
                  <a:srgbClr val="000000"/>
                </a:solidFill>
                <a:latin typeface="KG Primary Penmanship"/>
                <a:ea typeface="KG Primary Penmanship"/>
                <a:cs typeface="KG Primary Penmanship"/>
                <a:sym typeface="KG Primary Penmanship"/>
              </a:rPr>
              <a:t>Tom Ashbrook: Comes in fourth with sales also at $15,000 ($15K)</a:t>
            </a:r>
          </a:p>
          <a:p>
            <a:pPr marL="564181" lvl="1" indent="-282090" algn="l">
              <a:lnSpc>
                <a:spcPts val="3658"/>
              </a:lnSpc>
              <a:buFont typeface="Arial"/>
              <a:buChar char="•"/>
            </a:pPr>
            <a:r>
              <a:rPr lang="en-US" sz="2613">
                <a:solidFill>
                  <a:srgbClr val="000000"/>
                </a:solidFill>
                <a:latin typeface="KG Primary Penmanship"/>
                <a:ea typeface="KG Primary Penmanship"/>
                <a:cs typeface="KG Primary Penmanship"/>
                <a:sym typeface="KG Primary Penmanship"/>
              </a:rPr>
              <a:t>Adrian Barton: Holds fifth place with sales of $14,000 ($14K)</a:t>
            </a:r>
          </a:p>
          <a:p>
            <a:pPr algn="just">
              <a:lnSpc>
                <a:spcPts val="3658"/>
              </a:lnSpc>
              <a:spcBef>
                <a:spcPct val="0"/>
              </a:spcBef>
            </a:pPr>
            <a:r>
              <a:rPr lang="en-US" sz="2613">
                <a:solidFill>
                  <a:srgbClr val="000000"/>
                </a:solidFill>
                <a:latin typeface="KG Primary Penmanship"/>
                <a:ea typeface="KG Primary Penmanship"/>
                <a:cs typeface="KG Primary Penmanship"/>
                <a:sym typeface="KG Primary Penmanship"/>
              </a:rPr>
              <a:t>There's a significant gap between the first and second customer ($6,000), while the differences between the second through fifth customers are relatively smaller. It's notable that Sean Miller represents an important income source for the company, as his sales constitute approximately 28% of the total sales shown in this chart.</a:t>
            </a:r>
          </a:p>
        </p:txBody>
      </p:sp>
      <p:grpSp>
        <p:nvGrpSpPr>
          <p:cNvPr id="9" name="Group 9"/>
          <p:cNvGrpSpPr/>
          <p:nvPr/>
        </p:nvGrpSpPr>
        <p:grpSpPr>
          <a:xfrm>
            <a:off x="4069101" y="3385249"/>
            <a:ext cx="2626880" cy="914689"/>
            <a:chOff x="0" y="0"/>
            <a:chExt cx="3502507" cy="1219586"/>
          </a:xfrm>
        </p:grpSpPr>
        <p:sp>
          <p:nvSpPr>
            <p:cNvPr id="10" name="Freeform 10"/>
            <p:cNvSpPr/>
            <p:nvPr/>
          </p:nvSpPr>
          <p:spPr>
            <a:xfrm>
              <a:off x="2628840" y="0"/>
              <a:ext cx="873667" cy="1219586"/>
            </a:xfrm>
            <a:custGeom>
              <a:avLst/>
              <a:gdLst/>
              <a:ahLst/>
              <a:cxnLst/>
              <a:rect l="l" t="t" r="r" b="b"/>
              <a:pathLst>
                <a:path w="873667" h="1219586">
                  <a:moveTo>
                    <a:pt x="0" y="0"/>
                  </a:moveTo>
                  <a:lnTo>
                    <a:pt x="873667" y="0"/>
                  </a:lnTo>
                  <a:lnTo>
                    <a:pt x="873667" y="1219586"/>
                  </a:lnTo>
                  <a:lnTo>
                    <a:pt x="0" y="12195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0" y="-104775"/>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
        <p:nvSpPr>
          <p:cNvPr id="12" name="Freeform 12"/>
          <p:cNvSpPr/>
          <p:nvPr/>
        </p:nvSpPr>
        <p:spPr>
          <a:xfrm>
            <a:off x="10403897" y="3971643"/>
            <a:ext cx="7451444" cy="4635346"/>
          </a:xfrm>
          <a:custGeom>
            <a:avLst/>
            <a:gdLst/>
            <a:ahLst/>
            <a:cxnLst/>
            <a:rect l="l" t="t" r="r" b="b"/>
            <a:pathLst>
              <a:path w="7451444" h="4635346">
                <a:moveTo>
                  <a:pt x="0" y="0"/>
                </a:moveTo>
                <a:lnTo>
                  <a:pt x="7451444" y="0"/>
                </a:lnTo>
                <a:lnTo>
                  <a:pt x="7451444" y="4635346"/>
                </a:lnTo>
                <a:lnTo>
                  <a:pt x="0" y="4635346"/>
                </a:lnTo>
                <a:lnTo>
                  <a:pt x="0" y="0"/>
                </a:lnTo>
                <a:close/>
              </a:path>
            </a:pathLst>
          </a:custGeom>
          <a:blipFill>
            <a:blip r:embed="rId9"/>
            <a:stretch>
              <a:fillRect/>
            </a:stretch>
          </a:blipFill>
        </p:spPr>
        <p:txBody>
          <a:bodyPr/>
          <a:lstStyle/>
          <a:p>
            <a:endParaRPr lang="en-US"/>
          </a:p>
        </p:txBody>
      </p:sp>
      <p:sp>
        <p:nvSpPr>
          <p:cNvPr id="13" name="TextBox 13"/>
          <p:cNvSpPr txBox="1"/>
          <p:nvPr/>
        </p:nvSpPr>
        <p:spPr>
          <a:xfrm>
            <a:off x="370880" y="616241"/>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4" name="TextBox 14"/>
          <p:cNvSpPr txBox="1"/>
          <p:nvPr/>
        </p:nvSpPr>
        <p:spPr>
          <a:xfrm>
            <a:off x="247789" y="2140359"/>
            <a:ext cx="10797717" cy="863820"/>
          </a:xfrm>
          <a:prstGeom prst="rect">
            <a:avLst/>
          </a:prstGeom>
        </p:spPr>
        <p:txBody>
          <a:bodyPr lIns="0" tIns="0" rIns="0" bIns="0" rtlCol="0" anchor="t">
            <a:spAutoFit/>
          </a:bodyPr>
          <a:lstStyle/>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 Who are the top customers based on total sales?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2007" y="2146482"/>
            <a:ext cx="17863985" cy="7793932"/>
            <a:chOff x="0" y="0"/>
            <a:chExt cx="62860808" cy="27425732"/>
          </a:xfrm>
        </p:grpSpPr>
        <p:sp>
          <p:nvSpPr>
            <p:cNvPr id="3" name="Freeform 3"/>
            <p:cNvSpPr/>
            <p:nvPr/>
          </p:nvSpPr>
          <p:spPr>
            <a:xfrm>
              <a:off x="72390" y="72390"/>
              <a:ext cx="62716026" cy="27280951"/>
            </a:xfrm>
            <a:custGeom>
              <a:avLst/>
              <a:gdLst/>
              <a:ahLst/>
              <a:cxnLst/>
              <a:rect l="l" t="t" r="r" b="b"/>
              <a:pathLst>
                <a:path w="62716026" h="27280951">
                  <a:moveTo>
                    <a:pt x="0" y="0"/>
                  </a:moveTo>
                  <a:lnTo>
                    <a:pt x="62716026" y="0"/>
                  </a:lnTo>
                  <a:lnTo>
                    <a:pt x="62716026" y="27280951"/>
                  </a:lnTo>
                  <a:lnTo>
                    <a:pt x="0" y="27280951"/>
                  </a:lnTo>
                  <a:lnTo>
                    <a:pt x="0" y="0"/>
                  </a:lnTo>
                  <a:close/>
                </a:path>
              </a:pathLst>
            </a:custGeom>
            <a:solidFill>
              <a:srgbClr val="FFFFFF"/>
            </a:solidFill>
          </p:spPr>
          <p:txBody>
            <a:bodyPr/>
            <a:lstStyle/>
            <a:p>
              <a:endParaRPr lang="en-US"/>
            </a:p>
          </p:txBody>
        </p:sp>
        <p:sp>
          <p:nvSpPr>
            <p:cNvPr id="4" name="Freeform 4"/>
            <p:cNvSpPr/>
            <p:nvPr/>
          </p:nvSpPr>
          <p:spPr>
            <a:xfrm>
              <a:off x="0" y="0"/>
              <a:ext cx="62860808" cy="27425731"/>
            </a:xfrm>
            <a:custGeom>
              <a:avLst/>
              <a:gdLst/>
              <a:ahLst/>
              <a:cxnLst/>
              <a:rect l="l" t="t" r="r" b="b"/>
              <a:pathLst>
                <a:path w="62860808" h="27425731">
                  <a:moveTo>
                    <a:pt x="62716029" y="27280952"/>
                  </a:moveTo>
                  <a:lnTo>
                    <a:pt x="62860808" y="27280952"/>
                  </a:lnTo>
                  <a:lnTo>
                    <a:pt x="62860808" y="27425731"/>
                  </a:lnTo>
                  <a:lnTo>
                    <a:pt x="62716029" y="27425731"/>
                  </a:lnTo>
                  <a:lnTo>
                    <a:pt x="62716029" y="27280952"/>
                  </a:lnTo>
                  <a:close/>
                  <a:moveTo>
                    <a:pt x="0" y="144780"/>
                  </a:moveTo>
                  <a:lnTo>
                    <a:pt x="144780" y="144780"/>
                  </a:lnTo>
                  <a:lnTo>
                    <a:pt x="144780" y="27280952"/>
                  </a:lnTo>
                  <a:lnTo>
                    <a:pt x="0" y="27280952"/>
                  </a:lnTo>
                  <a:lnTo>
                    <a:pt x="0" y="144780"/>
                  </a:lnTo>
                  <a:close/>
                  <a:moveTo>
                    <a:pt x="0" y="27280952"/>
                  </a:moveTo>
                  <a:lnTo>
                    <a:pt x="144780" y="27280952"/>
                  </a:lnTo>
                  <a:lnTo>
                    <a:pt x="144780" y="27425731"/>
                  </a:lnTo>
                  <a:lnTo>
                    <a:pt x="0" y="27425731"/>
                  </a:lnTo>
                  <a:lnTo>
                    <a:pt x="0" y="27280952"/>
                  </a:lnTo>
                  <a:close/>
                  <a:moveTo>
                    <a:pt x="62716029" y="144780"/>
                  </a:moveTo>
                  <a:lnTo>
                    <a:pt x="62860808" y="144780"/>
                  </a:lnTo>
                  <a:lnTo>
                    <a:pt x="62860808" y="27280952"/>
                  </a:lnTo>
                  <a:lnTo>
                    <a:pt x="62716029" y="27280952"/>
                  </a:lnTo>
                  <a:lnTo>
                    <a:pt x="62716029" y="144780"/>
                  </a:lnTo>
                  <a:close/>
                  <a:moveTo>
                    <a:pt x="144780" y="27280952"/>
                  </a:moveTo>
                  <a:lnTo>
                    <a:pt x="62716029" y="27280952"/>
                  </a:lnTo>
                  <a:lnTo>
                    <a:pt x="62716029" y="27425731"/>
                  </a:lnTo>
                  <a:lnTo>
                    <a:pt x="144780" y="27425731"/>
                  </a:lnTo>
                  <a:lnTo>
                    <a:pt x="144780" y="27280952"/>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370880" y="2905526"/>
            <a:ext cx="9392216" cy="324458"/>
          </a:xfrm>
          <a:custGeom>
            <a:avLst/>
            <a:gdLst/>
            <a:ahLst/>
            <a:cxnLst/>
            <a:rect l="l" t="t" r="r" b="b"/>
            <a:pathLst>
              <a:path w="9392216" h="324458">
                <a:moveTo>
                  <a:pt x="0" y="0"/>
                </a:moveTo>
                <a:lnTo>
                  <a:pt x="9392216" y="0"/>
                </a:lnTo>
                <a:lnTo>
                  <a:pt x="9392216" y="324459"/>
                </a:lnTo>
                <a:lnTo>
                  <a:pt x="0" y="324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4108636" y="264279"/>
            <a:ext cx="1375321" cy="1528843"/>
          </a:xfrm>
          <a:custGeom>
            <a:avLst/>
            <a:gdLst/>
            <a:ahLst/>
            <a:cxnLst/>
            <a:rect l="l" t="t" r="r" b="b"/>
            <a:pathLst>
              <a:path w="1375321" h="1528843">
                <a:moveTo>
                  <a:pt x="0" y="0"/>
                </a:moveTo>
                <a:lnTo>
                  <a:pt x="1375321" y="0"/>
                </a:lnTo>
                <a:lnTo>
                  <a:pt x="1375321" y="1528842"/>
                </a:lnTo>
                <a:lnTo>
                  <a:pt x="0" y="1528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4069101" y="3385249"/>
            <a:ext cx="2626880" cy="914689"/>
            <a:chOff x="0" y="0"/>
            <a:chExt cx="3502507" cy="1219586"/>
          </a:xfrm>
        </p:grpSpPr>
        <p:sp>
          <p:nvSpPr>
            <p:cNvPr id="9" name="Freeform 9"/>
            <p:cNvSpPr/>
            <p:nvPr/>
          </p:nvSpPr>
          <p:spPr>
            <a:xfrm>
              <a:off x="2628840" y="0"/>
              <a:ext cx="873667" cy="1219586"/>
            </a:xfrm>
            <a:custGeom>
              <a:avLst/>
              <a:gdLst/>
              <a:ahLst/>
              <a:cxnLst/>
              <a:rect l="l" t="t" r="r" b="b"/>
              <a:pathLst>
                <a:path w="873667" h="1219586">
                  <a:moveTo>
                    <a:pt x="0" y="0"/>
                  </a:moveTo>
                  <a:lnTo>
                    <a:pt x="873667" y="0"/>
                  </a:lnTo>
                  <a:lnTo>
                    <a:pt x="873667" y="1219586"/>
                  </a:lnTo>
                  <a:lnTo>
                    <a:pt x="0" y="12195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0" y="-104775"/>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
        <p:nvSpPr>
          <p:cNvPr id="11" name="Freeform 11"/>
          <p:cNvSpPr/>
          <p:nvPr/>
        </p:nvSpPr>
        <p:spPr>
          <a:xfrm>
            <a:off x="9763096" y="4058440"/>
            <a:ext cx="8071742" cy="4824838"/>
          </a:xfrm>
          <a:custGeom>
            <a:avLst/>
            <a:gdLst/>
            <a:ahLst/>
            <a:cxnLst/>
            <a:rect l="l" t="t" r="r" b="b"/>
            <a:pathLst>
              <a:path w="8071742" h="4824838">
                <a:moveTo>
                  <a:pt x="0" y="0"/>
                </a:moveTo>
                <a:lnTo>
                  <a:pt x="8071741" y="0"/>
                </a:lnTo>
                <a:lnTo>
                  <a:pt x="8071741" y="4824838"/>
                </a:lnTo>
                <a:lnTo>
                  <a:pt x="0" y="4824838"/>
                </a:lnTo>
                <a:lnTo>
                  <a:pt x="0" y="0"/>
                </a:lnTo>
                <a:close/>
              </a:path>
            </a:pathLst>
          </a:custGeom>
          <a:blipFill>
            <a:blip r:embed="rId9"/>
            <a:stretch>
              <a:fillRect/>
            </a:stretch>
          </a:blipFill>
        </p:spPr>
        <p:txBody>
          <a:bodyPr/>
          <a:lstStyle/>
          <a:p>
            <a:endParaRPr lang="en-US"/>
          </a:p>
        </p:txBody>
      </p:sp>
      <p:sp>
        <p:nvSpPr>
          <p:cNvPr id="12" name="TextBox 12"/>
          <p:cNvSpPr txBox="1"/>
          <p:nvPr/>
        </p:nvSpPr>
        <p:spPr>
          <a:xfrm>
            <a:off x="370880" y="616241"/>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3" name="TextBox 13"/>
          <p:cNvSpPr txBox="1"/>
          <p:nvPr/>
        </p:nvSpPr>
        <p:spPr>
          <a:xfrm>
            <a:off x="370880" y="2041707"/>
            <a:ext cx="10797717" cy="863820"/>
          </a:xfrm>
          <a:prstGeom prst="rect">
            <a:avLst/>
          </a:prstGeom>
        </p:spPr>
        <p:txBody>
          <a:bodyPr lIns="0" tIns="0" rIns="0" bIns="0" rtlCol="0" anchor="t">
            <a:spAutoFit/>
          </a:bodyPr>
          <a:lstStyle/>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Who are the top customers based on order?</a:t>
            </a:r>
          </a:p>
        </p:txBody>
      </p:sp>
      <p:sp>
        <p:nvSpPr>
          <p:cNvPr id="14" name="TextBox 14"/>
          <p:cNvSpPr txBox="1"/>
          <p:nvPr/>
        </p:nvSpPr>
        <p:spPr>
          <a:xfrm>
            <a:off x="370880" y="4397410"/>
            <a:ext cx="9015436" cy="5135776"/>
          </a:xfrm>
          <a:prstGeom prst="rect">
            <a:avLst/>
          </a:prstGeom>
        </p:spPr>
        <p:txBody>
          <a:bodyPr lIns="0" tIns="0" rIns="0" bIns="0" rtlCol="0" anchor="t">
            <a:spAutoFit/>
          </a:bodyPr>
          <a:lstStyle/>
          <a:p>
            <a:pPr algn="just">
              <a:lnSpc>
                <a:spcPts val="4100"/>
              </a:lnSpc>
              <a:spcBef>
                <a:spcPct val="0"/>
              </a:spcBef>
            </a:pPr>
            <a:r>
              <a:rPr lang="en-US" sz="2929">
                <a:solidFill>
                  <a:srgbClr val="000000"/>
                </a:solidFill>
                <a:latin typeface="KG Primary Penmanship"/>
                <a:ea typeface="KG Primary Penmanship"/>
                <a:cs typeface="KG Primary Penmanship"/>
                <a:sym typeface="KG Primary Penmanship"/>
              </a:rPr>
              <a:t>This image shows a bar chart titled "Top 5 customers by order." Here's an analysis of the displayed data:</a:t>
            </a:r>
          </a:p>
          <a:p>
            <a:pPr algn="just">
              <a:lnSpc>
                <a:spcPts val="4100"/>
              </a:lnSpc>
              <a:spcBef>
                <a:spcPct val="0"/>
              </a:spcBef>
            </a:pPr>
            <a:r>
              <a:rPr lang="en-US" sz="2929">
                <a:solidFill>
                  <a:srgbClr val="000000"/>
                </a:solidFill>
                <a:latin typeface="KG Primary Penmanship"/>
                <a:ea typeface="KG Primary Penmanship"/>
                <a:cs typeface="KG Primary Penmanship"/>
                <a:sym typeface="KG Primary Penmanship"/>
              </a:rPr>
              <a:t>There's an interesting observation when comparing this to the previous sales chart - while Sean Miller had the highest sales value ($25K), he ranks third in order count. Adrian Barton, who had the lowest sales value among the top 5, places first in number of orders. This suggests Adrian Barton places more frequent but lower-value orders, while Sean Miller makes fewer but higher-value purchases. Raymond Buch maintains strong performance in both metrics, ranking second in orders and third in sales value.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77458" y="964517"/>
            <a:ext cx="17879303" cy="8179781"/>
          </a:xfrm>
          <a:custGeom>
            <a:avLst/>
            <a:gdLst/>
            <a:ahLst/>
            <a:cxnLst/>
            <a:rect l="l" t="t" r="r" b="b"/>
            <a:pathLst>
              <a:path w="17879303" h="8179781">
                <a:moveTo>
                  <a:pt x="0" y="0"/>
                </a:moveTo>
                <a:lnTo>
                  <a:pt x="17879302" y="0"/>
                </a:lnTo>
                <a:lnTo>
                  <a:pt x="17879302" y="8179781"/>
                </a:lnTo>
                <a:lnTo>
                  <a:pt x="0" y="8179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27257" y="7051044"/>
            <a:ext cx="4441660" cy="2092436"/>
          </a:xfrm>
          <a:custGeom>
            <a:avLst/>
            <a:gdLst/>
            <a:ahLst/>
            <a:cxnLst/>
            <a:rect l="l" t="t" r="r" b="b"/>
            <a:pathLst>
              <a:path w="4441660" h="2092436">
                <a:moveTo>
                  <a:pt x="0" y="0"/>
                </a:moveTo>
                <a:lnTo>
                  <a:pt x="4441660" y="0"/>
                </a:lnTo>
                <a:lnTo>
                  <a:pt x="4441660" y="2092436"/>
                </a:lnTo>
                <a:lnTo>
                  <a:pt x="0" y="2092436"/>
                </a:lnTo>
                <a:lnTo>
                  <a:pt x="0" y="0"/>
                </a:lnTo>
                <a:close/>
              </a:path>
            </a:pathLst>
          </a:custGeom>
          <a:blipFill>
            <a:blip r:embed="rId4"/>
            <a:stretch>
              <a:fillRect t="-21388" b="-20745"/>
            </a:stretch>
          </a:blipFill>
        </p:spPr>
        <p:txBody>
          <a:bodyPr/>
          <a:lstStyle/>
          <a:p>
            <a:endParaRPr lang="en-US"/>
          </a:p>
        </p:txBody>
      </p:sp>
      <p:sp>
        <p:nvSpPr>
          <p:cNvPr id="4" name="TextBox 4"/>
          <p:cNvSpPr txBox="1"/>
          <p:nvPr/>
        </p:nvSpPr>
        <p:spPr>
          <a:xfrm>
            <a:off x="13416218" y="1711993"/>
            <a:ext cx="3991736" cy="537779"/>
          </a:xfrm>
          <a:prstGeom prst="rect">
            <a:avLst/>
          </a:prstGeom>
        </p:spPr>
        <p:txBody>
          <a:bodyPr lIns="0" tIns="0" rIns="0" bIns="0" rtlCol="0" anchor="t">
            <a:spAutoFit/>
          </a:bodyPr>
          <a:lstStyle/>
          <a:p>
            <a:pPr algn="ctr" rtl="1">
              <a:lnSpc>
                <a:spcPts val="4480"/>
              </a:lnSpc>
            </a:pPr>
            <a:r>
              <a:rPr lang="ar-EG" sz="3200">
                <a:solidFill>
                  <a:srgbClr val="000000"/>
                </a:solidFill>
                <a:latin typeface="Al Qabas Bold"/>
                <a:ea typeface="Al Qabas Bold"/>
                <a:cs typeface="Al Qabas Bold"/>
                <a:sym typeface="Al Qabas Bold"/>
                <a:rtl/>
              </a:rPr>
              <a:t>سعيد حامد سعيد محمد</a:t>
            </a:r>
          </a:p>
        </p:txBody>
      </p:sp>
      <p:sp>
        <p:nvSpPr>
          <p:cNvPr id="5" name="TextBox 5"/>
          <p:cNvSpPr txBox="1"/>
          <p:nvPr/>
        </p:nvSpPr>
        <p:spPr>
          <a:xfrm>
            <a:off x="527257" y="1711993"/>
            <a:ext cx="5002113" cy="537779"/>
          </a:xfrm>
          <a:prstGeom prst="rect">
            <a:avLst/>
          </a:prstGeom>
        </p:spPr>
        <p:txBody>
          <a:bodyPr lIns="0" tIns="0" rIns="0" bIns="0" rtlCol="0" anchor="t">
            <a:spAutoFit/>
          </a:bodyPr>
          <a:lstStyle/>
          <a:p>
            <a:pPr algn="ctr" rtl="1">
              <a:lnSpc>
                <a:spcPts val="4480"/>
              </a:lnSpc>
            </a:pPr>
            <a:r>
              <a:rPr lang="ar-EG" sz="3200">
                <a:solidFill>
                  <a:srgbClr val="000000"/>
                </a:solidFill>
                <a:latin typeface="Al Qabas Bold"/>
                <a:ea typeface="Al Qabas Bold"/>
                <a:cs typeface="Al Qabas Bold"/>
                <a:sym typeface="Al Qabas Bold"/>
                <a:rtl/>
              </a:rPr>
              <a:t>محمد عفيفي على عبدالمنعم</a:t>
            </a:r>
          </a:p>
        </p:txBody>
      </p:sp>
      <p:sp>
        <p:nvSpPr>
          <p:cNvPr id="6" name="TextBox 6"/>
          <p:cNvSpPr txBox="1"/>
          <p:nvPr/>
        </p:nvSpPr>
        <p:spPr>
          <a:xfrm>
            <a:off x="13445091" y="4756944"/>
            <a:ext cx="4238791" cy="537779"/>
          </a:xfrm>
          <a:prstGeom prst="rect">
            <a:avLst/>
          </a:prstGeom>
        </p:spPr>
        <p:txBody>
          <a:bodyPr lIns="0" tIns="0" rIns="0" bIns="0" rtlCol="0" anchor="t">
            <a:spAutoFit/>
          </a:bodyPr>
          <a:lstStyle/>
          <a:p>
            <a:pPr algn="ctr" rtl="1">
              <a:lnSpc>
                <a:spcPts val="4480"/>
              </a:lnSpc>
            </a:pPr>
            <a:r>
              <a:rPr lang="ar-EG" sz="3200">
                <a:solidFill>
                  <a:srgbClr val="000000"/>
                </a:solidFill>
                <a:latin typeface="Al Qabas Bold"/>
                <a:ea typeface="Al Qabas Bold"/>
                <a:cs typeface="Al Qabas Bold"/>
                <a:sym typeface="Al Qabas Bold"/>
                <a:rtl/>
              </a:rPr>
              <a:t>سوزيت ناجي يوسف اسعد</a:t>
            </a:r>
          </a:p>
        </p:txBody>
      </p:sp>
      <p:sp>
        <p:nvSpPr>
          <p:cNvPr id="7" name="TextBox 7"/>
          <p:cNvSpPr txBox="1"/>
          <p:nvPr/>
        </p:nvSpPr>
        <p:spPr>
          <a:xfrm>
            <a:off x="1259301" y="4756944"/>
            <a:ext cx="3777589" cy="537779"/>
          </a:xfrm>
          <a:prstGeom prst="rect">
            <a:avLst/>
          </a:prstGeom>
        </p:spPr>
        <p:txBody>
          <a:bodyPr lIns="0" tIns="0" rIns="0" bIns="0" rtlCol="0" anchor="t">
            <a:spAutoFit/>
          </a:bodyPr>
          <a:lstStyle/>
          <a:p>
            <a:pPr algn="ctr" rtl="1">
              <a:lnSpc>
                <a:spcPts val="4480"/>
              </a:lnSpc>
            </a:pPr>
            <a:r>
              <a:rPr lang="ar-EG" sz="3200">
                <a:solidFill>
                  <a:srgbClr val="000000"/>
                </a:solidFill>
                <a:latin typeface="Al Qabas Bold"/>
                <a:ea typeface="Al Qabas Bold"/>
                <a:cs typeface="Al Qabas Bold"/>
                <a:sym typeface="Al Qabas Bold"/>
                <a:rtl/>
              </a:rPr>
              <a:t>ايمان فيصل محمد عمار</a:t>
            </a:r>
          </a:p>
        </p:txBody>
      </p:sp>
      <p:sp>
        <p:nvSpPr>
          <p:cNvPr id="8" name="TextBox 8"/>
          <p:cNvSpPr txBox="1"/>
          <p:nvPr/>
        </p:nvSpPr>
        <p:spPr>
          <a:xfrm>
            <a:off x="13550329" y="7799797"/>
            <a:ext cx="3723515" cy="537779"/>
          </a:xfrm>
          <a:prstGeom prst="rect">
            <a:avLst/>
          </a:prstGeom>
        </p:spPr>
        <p:txBody>
          <a:bodyPr lIns="0" tIns="0" rIns="0" bIns="0" rtlCol="0" anchor="t">
            <a:spAutoFit/>
          </a:bodyPr>
          <a:lstStyle/>
          <a:p>
            <a:pPr algn="ctr" rtl="1">
              <a:lnSpc>
                <a:spcPts val="4480"/>
              </a:lnSpc>
            </a:pPr>
            <a:r>
              <a:rPr lang="ar-EG" sz="3200">
                <a:solidFill>
                  <a:srgbClr val="000000"/>
                </a:solidFill>
                <a:latin typeface="Al Qabas Bold"/>
                <a:ea typeface="Al Qabas Bold"/>
                <a:cs typeface="Al Qabas Bold"/>
                <a:sym typeface="Al Qabas Bold"/>
                <a:rtl/>
              </a:rPr>
              <a:t>احمد رشاد حسين احمد</a:t>
            </a:r>
          </a:p>
        </p:txBody>
      </p:sp>
      <p:sp>
        <p:nvSpPr>
          <p:cNvPr id="9" name="TextBox 9"/>
          <p:cNvSpPr txBox="1"/>
          <p:nvPr/>
        </p:nvSpPr>
        <p:spPr>
          <a:xfrm>
            <a:off x="7548410" y="3338672"/>
            <a:ext cx="3337398" cy="2798443"/>
          </a:xfrm>
          <a:prstGeom prst="rect">
            <a:avLst/>
          </a:prstGeom>
        </p:spPr>
        <p:txBody>
          <a:bodyPr lIns="0" tIns="0" rIns="0" bIns="0" rtlCol="0" anchor="t">
            <a:spAutoFit/>
          </a:bodyPr>
          <a:lstStyle/>
          <a:p>
            <a:pPr algn="ctr" rtl="1">
              <a:lnSpc>
                <a:spcPts val="11370"/>
              </a:lnSpc>
            </a:pPr>
            <a:r>
              <a:rPr lang="ar-EG" sz="8121">
                <a:solidFill>
                  <a:srgbClr val="000000"/>
                </a:solidFill>
                <a:latin typeface="Al Qabas Bold"/>
                <a:ea typeface="Al Qabas Bold"/>
                <a:cs typeface="Al Qabas Bold"/>
                <a:sym typeface="Al Qabas Bold"/>
                <a:rtl/>
              </a:rPr>
              <a:t>فريق العمل</a:t>
            </a:r>
          </a:p>
        </p:txBody>
      </p:sp>
      <p:sp>
        <p:nvSpPr>
          <p:cNvPr id="10" name="TextBox 10"/>
          <p:cNvSpPr txBox="1"/>
          <p:nvPr/>
        </p:nvSpPr>
        <p:spPr>
          <a:xfrm>
            <a:off x="2125671" y="7559483"/>
            <a:ext cx="1805285" cy="537779"/>
          </a:xfrm>
          <a:prstGeom prst="rect">
            <a:avLst/>
          </a:prstGeom>
        </p:spPr>
        <p:txBody>
          <a:bodyPr lIns="0" tIns="0" rIns="0" bIns="0" rtlCol="0" anchor="t">
            <a:spAutoFit/>
          </a:bodyPr>
          <a:lstStyle/>
          <a:p>
            <a:pPr algn="ctr" rtl="1">
              <a:lnSpc>
                <a:spcPts val="4480"/>
              </a:lnSpc>
            </a:pPr>
            <a:r>
              <a:rPr lang="ar-EG" sz="3200">
                <a:solidFill>
                  <a:srgbClr val="000000"/>
                </a:solidFill>
                <a:latin typeface="Al Qabas Bold"/>
                <a:ea typeface="Al Qabas Bold"/>
                <a:cs typeface="Al Qabas Bold"/>
                <a:sym typeface="Al Qabas Bold"/>
                <a:rtl/>
              </a:rPr>
              <a:t>تحت اشراف</a:t>
            </a:r>
          </a:p>
        </p:txBody>
      </p:sp>
      <p:sp>
        <p:nvSpPr>
          <p:cNvPr id="11" name="TextBox 11"/>
          <p:cNvSpPr txBox="1"/>
          <p:nvPr/>
        </p:nvSpPr>
        <p:spPr>
          <a:xfrm>
            <a:off x="1406538" y="8040112"/>
            <a:ext cx="2544134" cy="537779"/>
          </a:xfrm>
          <a:prstGeom prst="rect">
            <a:avLst/>
          </a:prstGeom>
        </p:spPr>
        <p:txBody>
          <a:bodyPr lIns="0" tIns="0" rIns="0" bIns="0" rtlCol="0" anchor="t">
            <a:spAutoFit/>
          </a:bodyPr>
          <a:lstStyle/>
          <a:p>
            <a:pPr algn="ctr" rtl="1">
              <a:lnSpc>
                <a:spcPts val="4480"/>
              </a:lnSpc>
            </a:pPr>
            <a:r>
              <a:rPr lang="ar-EG" sz="3200">
                <a:solidFill>
                  <a:srgbClr val="000000"/>
                </a:solidFill>
                <a:latin typeface="Al Qabas Bold"/>
                <a:ea typeface="Al Qabas Bold"/>
                <a:cs typeface="Al Qabas Bold"/>
                <a:sym typeface="Al Qabas Bold"/>
                <a:rtl/>
              </a:rPr>
              <a:t>م/محمد عطية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32653" y="2308711"/>
            <a:ext cx="18043558" cy="7793932"/>
            <a:chOff x="0" y="0"/>
            <a:chExt cx="63492699" cy="27425732"/>
          </a:xfrm>
        </p:grpSpPr>
        <p:sp>
          <p:nvSpPr>
            <p:cNvPr id="3" name="Freeform 3"/>
            <p:cNvSpPr/>
            <p:nvPr/>
          </p:nvSpPr>
          <p:spPr>
            <a:xfrm>
              <a:off x="72390" y="72390"/>
              <a:ext cx="63347919" cy="27280951"/>
            </a:xfrm>
            <a:custGeom>
              <a:avLst/>
              <a:gdLst/>
              <a:ahLst/>
              <a:cxnLst/>
              <a:rect l="l" t="t" r="r" b="b"/>
              <a:pathLst>
                <a:path w="63347919" h="27280951">
                  <a:moveTo>
                    <a:pt x="0" y="0"/>
                  </a:moveTo>
                  <a:lnTo>
                    <a:pt x="63347919" y="0"/>
                  </a:lnTo>
                  <a:lnTo>
                    <a:pt x="63347919" y="27280951"/>
                  </a:lnTo>
                  <a:lnTo>
                    <a:pt x="0" y="27280951"/>
                  </a:lnTo>
                  <a:lnTo>
                    <a:pt x="0" y="0"/>
                  </a:lnTo>
                  <a:close/>
                </a:path>
              </a:pathLst>
            </a:custGeom>
            <a:solidFill>
              <a:srgbClr val="FFFFFF"/>
            </a:solidFill>
          </p:spPr>
          <p:txBody>
            <a:bodyPr/>
            <a:lstStyle/>
            <a:p>
              <a:endParaRPr lang="en-US"/>
            </a:p>
          </p:txBody>
        </p:sp>
        <p:sp>
          <p:nvSpPr>
            <p:cNvPr id="4" name="Freeform 4"/>
            <p:cNvSpPr/>
            <p:nvPr/>
          </p:nvSpPr>
          <p:spPr>
            <a:xfrm>
              <a:off x="0" y="0"/>
              <a:ext cx="63492701" cy="27425731"/>
            </a:xfrm>
            <a:custGeom>
              <a:avLst/>
              <a:gdLst/>
              <a:ahLst/>
              <a:cxnLst/>
              <a:rect l="l" t="t" r="r" b="b"/>
              <a:pathLst>
                <a:path w="63492701" h="27425731">
                  <a:moveTo>
                    <a:pt x="63347916" y="27280952"/>
                  </a:moveTo>
                  <a:lnTo>
                    <a:pt x="63492701" y="27280952"/>
                  </a:lnTo>
                  <a:lnTo>
                    <a:pt x="63492701" y="27425731"/>
                  </a:lnTo>
                  <a:lnTo>
                    <a:pt x="63347916" y="27425731"/>
                  </a:lnTo>
                  <a:lnTo>
                    <a:pt x="63347916" y="27280952"/>
                  </a:lnTo>
                  <a:close/>
                  <a:moveTo>
                    <a:pt x="0" y="144780"/>
                  </a:moveTo>
                  <a:lnTo>
                    <a:pt x="144780" y="144780"/>
                  </a:lnTo>
                  <a:lnTo>
                    <a:pt x="144780" y="27280952"/>
                  </a:lnTo>
                  <a:lnTo>
                    <a:pt x="0" y="27280952"/>
                  </a:lnTo>
                  <a:lnTo>
                    <a:pt x="0" y="144780"/>
                  </a:lnTo>
                  <a:close/>
                  <a:moveTo>
                    <a:pt x="0" y="27280952"/>
                  </a:moveTo>
                  <a:lnTo>
                    <a:pt x="144780" y="27280952"/>
                  </a:lnTo>
                  <a:lnTo>
                    <a:pt x="144780" y="27425731"/>
                  </a:lnTo>
                  <a:lnTo>
                    <a:pt x="0" y="27425731"/>
                  </a:lnTo>
                  <a:lnTo>
                    <a:pt x="0" y="27280952"/>
                  </a:lnTo>
                  <a:close/>
                  <a:moveTo>
                    <a:pt x="63347916" y="144780"/>
                  </a:moveTo>
                  <a:lnTo>
                    <a:pt x="63492701" y="144780"/>
                  </a:lnTo>
                  <a:lnTo>
                    <a:pt x="63492701" y="27280952"/>
                  </a:lnTo>
                  <a:lnTo>
                    <a:pt x="63347916" y="27280952"/>
                  </a:lnTo>
                  <a:lnTo>
                    <a:pt x="63347916" y="144780"/>
                  </a:lnTo>
                  <a:close/>
                  <a:moveTo>
                    <a:pt x="144780" y="27280952"/>
                  </a:moveTo>
                  <a:lnTo>
                    <a:pt x="63347916" y="27280952"/>
                  </a:lnTo>
                  <a:lnTo>
                    <a:pt x="63347916" y="27425731"/>
                  </a:lnTo>
                  <a:lnTo>
                    <a:pt x="144780" y="27425731"/>
                  </a:lnTo>
                  <a:lnTo>
                    <a:pt x="144780" y="27280952"/>
                  </a:lnTo>
                  <a:close/>
                  <a:moveTo>
                    <a:pt x="63347916" y="0"/>
                  </a:moveTo>
                  <a:lnTo>
                    <a:pt x="63492701" y="0"/>
                  </a:lnTo>
                  <a:lnTo>
                    <a:pt x="63492701" y="144780"/>
                  </a:lnTo>
                  <a:lnTo>
                    <a:pt x="63347916" y="144780"/>
                  </a:lnTo>
                  <a:lnTo>
                    <a:pt x="63347916" y="0"/>
                  </a:lnTo>
                  <a:close/>
                  <a:moveTo>
                    <a:pt x="0" y="0"/>
                  </a:moveTo>
                  <a:lnTo>
                    <a:pt x="144780" y="0"/>
                  </a:lnTo>
                  <a:lnTo>
                    <a:pt x="144780" y="144780"/>
                  </a:lnTo>
                  <a:lnTo>
                    <a:pt x="0" y="144780"/>
                  </a:lnTo>
                  <a:lnTo>
                    <a:pt x="0" y="0"/>
                  </a:lnTo>
                  <a:close/>
                  <a:moveTo>
                    <a:pt x="144780" y="0"/>
                  </a:moveTo>
                  <a:lnTo>
                    <a:pt x="63347916" y="0"/>
                  </a:lnTo>
                  <a:lnTo>
                    <a:pt x="63347916"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441594" y="3140366"/>
            <a:ext cx="9392216" cy="324458"/>
          </a:xfrm>
          <a:custGeom>
            <a:avLst/>
            <a:gdLst/>
            <a:ahLst/>
            <a:cxnLst/>
            <a:rect l="l" t="t" r="r" b="b"/>
            <a:pathLst>
              <a:path w="9392216" h="324458">
                <a:moveTo>
                  <a:pt x="0" y="0"/>
                </a:moveTo>
                <a:lnTo>
                  <a:pt x="9392215" y="0"/>
                </a:lnTo>
                <a:lnTo>
                  <a:pt x="9392215" y="324459"/>
                </a:lnTo>
                <a:lnTo>
                  <a:pt x="0" y="324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4292457" y="264279"/>
            <a:ext cx="1375321" cy="1528843"/>
          </a:xfrm>
          <a:custGeom>
            <a:avLst/>
            <a:gdLst/>
            <a:ahLst/>
            <a:cxnLst/>
            <a:rect l="l" t="t" r="r" b="b"/>
            <a:pathLst>
              <a:path w="1375321" h="1528843">
                <a:moveTo>
                  <a:pt x="0" y="0"/>
                </a:moveTo>
                <a:lnTo>
                  <a:pt x="1375322" y="0"/>
                </a:lnTo>
                <a:lnTo>
                  <a:pt x="1375322" y="1528842"/>
                </a:lnTo>
                <a:lnTo>
                  <a:pt x="0" y="1528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4050666" y="3464825"/>
            <a:ext cx="2626880" cy="914689"/>
            <a:chOff x="0" y="0"/>
            <a:chExt cx="3502507" cy="1219586"/>
          </a:xfrm>
        </p:grpSpPr>
        <p:sp>
          <p:nvSpPr>
            <p:cNvPr id="9" name="Freeform 9"/>
            <p:cNvSpPr/>
            <p:nvPr/>
          </p:nvSpPr>
          <p:spPr>
            <a:xfrm>
              <a:off x="2628840" y="0"/>
              <a:ext cx="873667" cy="1219586"/>
            </a:xfrm>
            <a:custGeom>
              <a:avLst/>
              <a:gdLst/>
              <a:ahLst/>
              <a:cxnLst/>
              <a:rect l="l" t="t" r="r" b="b"/>
              <a:pathLst>
                <a:path w="873667" h="1219586">
                  <a:moveTo>
                    <a:pt x="0" y="0"/>
                  </a:moveTo>
                  <a:lnTo>
                    <a:pt x="873667" y="0"/>
                  </a:lnTo>
                  <a:lnTo>
                    <a:pt x="873667" y="1219586"/>
                  </a:lnTo>
                  <a:lnTo>
                    <a:pt x="0" y="12195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0" y="-104775"/>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
        <p:nvSpPr>
          <p:cNvPr id="11" name="Freeform 11"/>
          <p:cNvSpPr/>
          <p:nvPr/>
        </p:nvSpPr>
        <p:spPr>
          <a:xfrm>
            <a:off x="11466973" y="3707403"/>
            <a:ext cx="6609020" cy="4719217"/>
          </a:xfrm>
          <a:custGeom>
            <a:avLst/>
            <a:gdLst/>
            <a:ahLst/>
            <a:cxnLst/>
            <a:rect l="l" t="t" r="r" b="b"/>
            <a:pathLst>
              <a:path w="6609020" h="4719217">
                <a:moveTo>
                  <a:pt x="0" y="0"/>
                </a:moveTo>
                <a:lnTo>
                  <a:pt x="6609020" y="0"/>
                </a:lnTo>
                <a:lnTo>
                  <a:pt x="6609020" y="4719217"/>
                </a:lnTo>
                <a:lnTo>
                  <a:pt x="0" y="4719217"/>
                </a:lnTo>
                <a:lnTo>
                  <a:pt x="0" y="0"/>
                </a:lnTo>
                <a:close/>
              </a:path>
            </a:pathLst>
          </a:custGeom>
          <a:blipFill>
            <a:blip r:embed="rId9"/>
            <a:stretch>
              <a:fillRect l="-196" r="-196"/>
            </a:stretch>
          </a:blipFill>
        </p:spPr>
        <p:txBody>
          <a:bodyPr/>
          <a:lstStyle/>
          <a:p>
            <a:endParaRPr lang="en-US"/>
          </a:p>
        </p:txBody>
      </p:sp>
      <p:sp>
        <p:nvSpPr>
          <p:cNvPr id="12" name="TextBox 12"/>
          <p:cNvSpPr txBox="1"/>
          <p:nvPr/>
        </p:nvSpPr>
        <p:spPr>
          <a:xfrm>
            <a:off x="370880" y="616241"/>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3" name="TextBox 13"/>
          <p:cNvSpPr txBox="1"/>
          <p:nvPr/>
        </p:nvSpPr>
        <p:spPr>
          <a:xfrm>
            <a:off x="132653" y="2276514"/>
            <a:ext cx="10797717" cy="863853"/>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How are sales distributed monthly or annually?</a:t>
            </a:r>
          </a:p>
        </p:txBody>
      </p:sp>
      <p:sp>
        <p:nvSpPr>
          <p:cNvPr id="14" name="TextBox 14"/>
          <p:cNvSpPr txBox="1"/>
          <p:nvPr/>
        </p:nvSpPr>
        <p:spPr>
          <a:xfrm>
            <a:off x="370880" y="4252313"/>
            <a:ext cx="10843657" cy="5702235"/>
          </a:xfrm>
          <a:prstGeom prst="rect">
            <a:avLst/>
          </a:prstGeom>
        </p:spPr>
        <p:txBody>
          <a:bodyPr lIns="0" tIns="0" rIns="0" bIns="0" rtlCol="0" anchor="t">
            <a:spAutoFit/>
          </a:bodyPr>
          <a:lstStyle/>
          <a:p>
            <a:pPr algn="just">
              <a:lnSpc>
                <a:spcPts val="3328"/>
              </a:lnSpc>
              <a:spcBef>
                <a:spcPct val="0"/>
              </a:spcBef>
            </a:pPr>
            <a:r>
              <a:rPr lang="en-US" sz="2377">
                <a:solidFill>
                  <a:srgbClr val="000000"/>
                </a:solidFill>
                <a:latin typeface="KG Primary Penmanship"/>
                <a:ea typeface="KG Primary Penmanship"/>
                <a:cs typeface="KG Primary Penmanship"/>
                <a:sym typeface="KG Primary Penmanship"/>
              </a:rPr>
              <a:t>The chart displays sales values ranging from approximately $0.0M to $0.4M, with the following key observations:</a:t>
            </a:r>
          </a:p>
          <a:p>
            <a:pPr marL="513317" lvl="1" indent="-256658" algn="just">
              <a:lnSpc>
                <a:spcPts val="3328"/>
              </a:lnSpc>
              <a:buFont typeface="Arial"/>
              <a:buChar char="•"/>
            </a:pPr>
            <a:r>
              <a:rPr lang="en-US" sz="2377">
                <a:solidFill>
                  <a:srgbClr val="000000"/>
                </a:solidFill>
                <a:latin typeface="KG Primary Penmanship"/>
                <a:ea typeface="KG Primary Penmanship"/>
                <a:cs typeface="KG Primary Penmanship"/>
                <a:sym typeface="KG Primary Penmanship"/>
              </a:rPr>
              <a:t>January: Sales start relatively low (around $0.1M)</a:t>
            </a:r>
          </a:p>
          <a:p>
            <a:pPr marL="513317" lvl="1" indent="-256658" algn="just">
              <a:lnSpc>
                <a:spcPts val="3328"/>
              </a:lnSpc>
              <a:buFont typeface="Arial"/>
              <a:buChar char="•"/>
            </a:pPr>
            <a:r>
              <a:rPr lang="en-US" sz="2377">
                <a:solidFill>
                  <a:srgbClr val="000000"/>
                </a:solidFill>
                <a:latin typeface="KG Primary Penmanship"/>
                <a:ea typeface="KG Primary Penmanship"/>
                <a:cs typeface="KG Primary Penmanship"/>
                <a:sym typeface="KG Primary Penmanship"/>
              </a:rPr>
              <a:t>February: Shows a notable increase</a:t>
            </a:r>
          </a:p>
          <a:p>
            <a:pPr marL="513317" lvl="1" indent="-256658" algn="just">
              <a:lnSpc>
                <a:spcPts val="3328"/>
              </a:lnSpc>
              <a:buFont typeface="Arial"/>
              <a:buChar char="•"/>
            </a:pPr>
            <a:r>
              <a:rPr lang="en-US" sz="2377">
                <a:solidFill>
                  <a:srgbClr val="000000"/>
                </a:solidFill>
                <a:latin typeface="KG Primary Penmanship"/>
                <a:ea typeface="KG Primary Penmanship"/>
                <a:cs typeface="KG Primary Penmanship"/>
                <a:sym typeface="KG Primary Penmanship"/>
              </a:rPr>
              <a:t>March-April: Sales peak at around $0.2M in March, then decline slightly in April</a:t>
            </a:r>
          </a:p>
          <a:p>
            <a:pPr marL="513317" lvl="1" indent="-256658" algn="just">
              <a:lnSpc>
                <a:spcPts val="3328"/>
              </a:lnSpc>
              <a:buFont typeface="Arial"/>
              <a:buChar char="•"/>
            </a:pPr>
            <a:r>
              <a:rPr lang="en-US" sz="2377">
                <a:solidFill>
                  <a:srgbClr val="000000"/>
                </a:solidFill>
                <a:latin typeface="KG Primary Penmanship"/>
                <a:ea typeface="KG Primary Penmanship"/>
                <a:cs typeface="KG Primary Penmanship"/>
                <a:sym typeface="KG Primary Penmanship"/>
              </a:rPr>
              <a:t>May-August: Sales maintain relatively stable levels between $0.15M-$0.18M</a:t>
            </a:r>
          </a:p>
          <a:p>
            <a:pPr marL="513317" lvl="1" indent="-256658" algn="just">
              <a:lnSpc>
                <a:spcPts val="3328"/>
              </a:lnSpc>
              <a:buFont typeface="Arial"/>
              <a:buChar char="•"/>
            </a:pPr>
            <a:r>
              <a:rPr lang="en-US" sz="2377">
                <a:solidFill>
                  <a:srgbClr val="000000"/>
                </a:solidFill>
                <a:latin typeface="KG Primary Penmanship"/>
                <a:ea typeface="KG Primary Penmanship"/>
                <a:cs typeface="KG Primary Penmanship"/>
                <a:sym typeface="KG Primary Penmanship"/>
              </a:rPr>
              <a:t>September-October: Significant growth occurs, reaching approximately $0.3M in October</a:t>
            </a:r>
          </a:p>
          <a:p>
            <a:pPr marL="513317" lvl="1" indent="-256658" algn="just">
              <a:lnSpc>
                <a:spcPts val="3328"/>
              </a:lnSpc>
              <a:buFont typeface="Arial"/>
              <a:buChar char="•"/>
            </a:pPr>
            <a:r>
              <a:rPr lang="en-US" sz="2377">
                <a:solidFill>
                  <a:srgbClr val="000000"/>
                </a:solidFill>
                <a:latin typeface="KG Primary Penmanship"/>
                <a:ea typeface="KG Primary Penmanship"/>
                <a:cs typeface="KG Primary Penmanship"/>
                <a:sym typeface="KG Primary Penmanship"/>
              </a:rPr>
              <a:t>November: A temporary dip in sales</a:t>
            </a:r>
          </a:p>
          <a:p>
            <a:pPr marL="513317" lvl="1" indent="-256658" algn="just">
              <a:lnSpc>
                <a:spcPts val="3328"/>
              </a:lnSpc>
              <a:buFont typeface="Arial"/>
              <a:buChar char="•"/>
            </a:pPr>
            <a:r>
              <a:rPr lang="en-US" sz="2377">
                <a:solidFill>
                  <a:srgbClr val="000000"/>
                </a:solidFill>
                <a:latin typeface="KG Primary Penmanship"/>
                <a:ea typeface="KG Primary Penmanship"/>
                <a:cs typeface="KG Primary Penmanship"/>
                <a:sym typeface="KG Primary Penmanship"/>
              </a:rPr>
              <a:t>December: Sales reach their highest point of the year at nearly $0.4M</a:t>
            </a:r>
          </a:p>
          <a:p>
            <a:pPr algn="just">
              <a:lnSpc>
                <a:spcPts val="3328"/>
              </a:lnSpc>
              <a:spcBef>
                <a:spcPct val="0"/>
              </a:spcBef>
            </a:pPr>
            <a:r>
              <a:rPr lang="en-US" sz="2377">
                <a:solidFill>
                  <a:srgbClr val="000000"/>
                </a:solidFill>
                <a:latin typeface="KG Primary Penmanship"/>
                <a:ea typeface="KG Primary Penmanship"/>
                <a:cs typeface="KG Primary Penmanship"/>
                <a:sym typeface="KG Primary Penmanship"/>
              </a:rPr>
              <a:t>The overall trend shows a general upward trajectory throughout the year, with the strongest performance in Q4 (despite November's dip). The chart demonstrates clear seasonality with peaks in March, October, and particularly December, suggesting possible holiday season impacts on sales. The first half of the year shows more volatility, while the second half demonstrates stronger and more consistent growth.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2007" y="1729890"/>
            <a:ext cx="17863985" cy="7793932"/>
            <a:chOff x="0" y="0"/>
            <a:chExt cx="62860808" cy="27425732"/>
          </a:xfrm>
        </p:grpSpPr>
        <p:sp>
          <p:nvSpPr>
            <p:cNvPr id="3" name="Freeform 3"/>
            <p:cNvSpPr/>
            <p:nvPr/>
          </p:nvSpPr>
          <p:spPr>
            <a:xfrm>
              <a:off x="72390" y="72390"/>
              <a:ext cx="62716026" cy="27280951"/>
            </a:xfrm>
            <a:custGeom>
              <a:avLst/>
              <a:gdLst/>
              <a:ahLst/>
              <a:cxnLst/>
              <a:rect l="l" t="t" r="r" b="b"/>
              <a:pathLst>
                <a:path w="62716026" h="27280951">
                  <a:moveTo>
                    <a:pt x="0" y="0"/>
                  </a:moveTo>
                  <a:lnTo>
                    <a:pt x="62716026" y="0"/>
                  </a:lnTo>
                  <a:lnTo>
                    <a:pt x="62716026" y="27280951"/>
                  </a:lnTo>
                  <a:lnTo>
                    <a:pt x="0" y="27280951"/>
                  </a:lnTo>
                  <a:lnTo>
                    <a:pt x="0" y="0"/>
                  </a:lnTo>
                  <a:close/>
                </a:path>
              </a:pathLst>
            </a:custGeom>
            <a:solidFill>
              <a:srgbClr val="FFFFFF"/>
            </a:solidFill>
          </p:spPr>
          <p:txBody>
            <a:bodyPr/>
            <a:lstStyle/>
            <a:p>
              <a:endParaRPr lang="en-US"/>
            </a:p>
          </p:txBody>
        </p:sp>
        <p:sp>
          <p:nvSpPr>
            <p:cNvPr id="4" name="Freeform 4"/>
            <p:cNvSpPr/>
            <p:nvPr/>
          </p:nvSpPr>
          <p:spPr>
            <a:xfrm>
              <a:off x="0" y="0"/>
              <a:ext cx="62860808" cy="27425731"/>
            </a:xfrm>
            <a:custGeom>
              <a:avLst/>
              <a:gdLst/>
              <a:ahLst/>
              <a:cxnLst/>
              <a:rect l="l" t="t" r="r" b="b"/>
              <a:pathLst>
                <a:path w="62860808" h="27425731">
                  <a:moveTo>
                    <a:pt x="62716029" y="27280952"/>
                  </a:moveTo>
                  <a:lnTo>
                    <a:pt x="62860808" y="27280952"/>
                  </a:lnTo>
                  <a:lnTo>
                    <a:pt x="62860808" y="27425731"/>
                  </a:lnTo>
                  <a:lnTo>
                    <a:pt x="62716029" y="27425731"/>
                  </a:lnTo>
                  <a:lnTo>
                    <a:pt x="62716029" y="27280952"/>
                  </a:lnTo>
                  <a:close/>
                  <a:moveTo>
                    <a:pt x="0" y="144780"/>
                  </a:moveTo>
                  <a:lnTo>
                    <a:pt x="144780" y="144780"/>
                  </a:lnTo>
                  <a:lnTo>
                    <a:pt x="144780" y="27280952"/>
                  </a:lnTo>
                  <a:lnTo>
                    <a:pt x="0" y="27280952"/>
                  </a:lnTo>
                  <a:lnTo>
                    <a:pt x="0" y="144780"/>
                  </a:lnTo>
                  <a:close/>
                  <a:moveTo>
                    <a:pt x="0" y="27280952"/>
                  </a:moveTo>
                  <a:lnTo>
                    <a:pt x="144780" y="27280952"/>
                  </a:lnTo>
                  <a:lnTo>
                    <a:pt x="144780" y="27425731"/>
                  </a:lnTo>
                  <a:lnTo>
                    <a:pt x="0" y="27425731"/>
                  </a:lnTo>
                  <a:lnTo>
                    <a:pt x="0" y="27280952"/>
                  </a:lnTo>
                  <a:close/>
                  <a:moveTo>
                    <a:pt x="62716029" y="144780"/>
                  </a:moveTo>
                  <a:lnTo>
                    <a:pt x="62860808" y="144780"/>
                  </a:lnTo>
                  <a:lnTo>
                    <a:pt x="62860808" y="27280952"/>
                  </a:lnTo>
                  <a:lnTo>
                    <a:pt x="62716029" y="27280952"/>
                  </a:lnTo>
                  <a:lnTo>
                    <a:pt x="62716029" y="144780"/>
                  </a:lnTo>
                  <a:close/>
                  <a:moveTo>
                    <a:pt x="144780" y="27280952"/>
                  </a:moveTo>
                  <a:lnTo>
                    <a:pt x="62716029" y="27280952"/>
                  </a:lnTo>
                  <a:lnTo>
                    <a:pt x="62716029" y="27425731"/>
                  </a:lnTo>
                  <a:lnTo>
                    <a:pt x="144780" y="27425731"/>
                  </a:lnTo>
                  <a:lnTo>
                    <a:pt x="144780" y="27280952"/>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2"/>
            <a:stretch>
              <a:fillRect t="-2157" b="-5720"/>
            </a:stretch>
          </a:blipFill>
        </p:spPr>
        <p:txBody>
          <a:bodyPr/>
          <a:lstStyle/>
          <a:p>
            <a:endParaRPr lang="en-US"/>
          </a:p>
        </p:txBody>
      </p:sp>
      <p:sp>
        <p:nvSpPr>
          <p:cNvPr id="6" name="Freeform 6"/>
          <p:cNvSpPr/>
          <p:nvPr/>
        </p:nvSpPr>
        <p:spPr>
          <a:xfrm>
            <a:off x="514294" y="3635813"/>
            <a:ext cx="9392216" cy="324458"/>
          </a:xfrm>
          <a:custGeom>
            <a:avLst/>
            <a:gdLst/>
            <a:ahLst/>
            <a:cxnLst/>
            <a:rect l="l" t="t" r="r" b="b"/>
            <a:pathLst>
              <a:path w="9392216" h="324458">
                <a:moveTo>
                  <a:pt x="0" y="0"/>
                </a:moveTo>
                <a:lnTo>
                  <a:pt x="9392215" y="0"/>
                </a:lnTo>
                <a:lnTo>
                  <a:pt x="9392215" y="324459"/>
                </a:lnTo>
                <a:lnTo>
                  <a:pt x="0" y="324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0447347" y="3464825"/>
            <a:ext cx="7316904" cy="5270217"/>
          </a:xfrm>
          <a:custGeom>
            <a:avLst/>
            <a:gdLst/>
            <a:ahLst/>
            <a:cxnLst/>
            <a:rect l="l" t="t" r="r" b="b"/>
            <a:pathLst>
              <a:path w="7316904" h="5270217">
                <a:moveTo>
                  <a:pt x="0" y="0"/>
                </a:moveTo>
                <a:lnTo>
                  <a:pt x="7316904" y="0"/>
                </a:lnTo>
                <a:lnTo>
                  <a:pt x="7316904" y="5270217"/>
                </a:lnTo>
                <a:lnTo>
                  <a:pt x="0" y="5270217"/>
                </a:lnTo>
                <a:lnTo>
                  <a:pt x="0" y="0"/>
                </a:lnTo>
                <a:close/>
              </a:path>
            </a:pathLst>
          </a:custGeom>
          <a:blipFill>
            <a:blip r:embed="rId5"/>
            <a:stretch>
              <a:fillRect/>
            </a:stretch>
          </a:blipFill>
        </p:spPr>
        <p:txBody>
          <a:bodyPr/>
          <a:lstStyle/>
          <a:p>
            <a:endParaRPr lang="en-US"/>
          </a:p>
        </p:txBody>
      </p:sp>
      <p:sp>
        <p:nvSpPr>
          <p:cNvPr id="8" name="Freeform 8"/>
          <p:cNvSpPr/>
          <p:nvPr/>
        </p:nvSpPr>
        <p:spPr>
          <a:xfrm>
            <a:off x="13869179" y="201048"/>
            <a:ext cx="1375321" cy="1528843"/>
          </a:xfrm>
          <a:custGeom>
            <a:avLst/>
            <a:gdLst/>
            <a:ahLst/>
            <a:cxnLst/>
            <a:rect l="l" t="t" r="r" b="b"/>
            <a:pathLst>
              <a:path w="1375321" h="1528843">
                <a:moveTo>
                  <a:pt x="0" y="0"/>
                </a:moveTo>
                <a:lnTo>
                  <a:pt x="1375321" y="0"/>
                </a:lnTo>
                <a:lnTo>
                  <a:pt x="1375321" y="1528842"/>
                </a:lnTo>
                <a:lnTo>
                  <a:pt x="0" y="15288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370880" y="616241"/>
            <a:ext cx="13077949" cy="1295400"/>
          </a:xfrm>
          <a:prstGeom prst="rect">
            <a:avLst/>
          </a:prstGeom>
        </p:spPr>
        <p:txBody>
          <a:bodyPr lIns="0" tIns="0" rIns="0" bIns="0" rtlCol="0" anchor="t">
            <a:spAutoFit/>
          </a:bodyPr>
          <a:lstStyle/>
          <a:p>
            <a:pPr algn="ctr">
              <a:lnSpc>
                <a:spcPts val="10499"/>
              </a:lnSpc>
            </a:pPr>
            <a:r>
              <a:rPr lang="en-US" sz="7499">
                <a:solidFill>
                  <a:srgbClr val="000000"/>
                </a:solidFill>
                <a:latin typeface="Bobby Jones"/>
                <a:ea typeface="Bobby Jones"/>
                <a:cs typeface="Bobby Jones"/>
                <a:sym typeface="Bobby Jones"/>
              </a:rPr>
              <a:t>Super Store Sales Dashboard</a:t>
            </a:r>
          </a:p>
        </p:txBody>
      </p:sp>
      <p:sp>
        <p:nvSpPr>
          <p:cNvPr id="10" name="TextBox 10"/>
          <p:cNvSpPr txBox="1"/>
          <p:nvPr/>
        </p:nvSpPr>
        <p:spPr>
          <a:xfrm>
            <a:off x="667162" y="1806866"/>
            <a:ext cx="10797717" cy="863820"/>
          </a:xfrm>
          <a:prstGeom prst="rect">
            <a:avLst/>
          </a:prstGeom>
        </p:spPr>
        <p:txBody>
          <a:bodyPr lIns="0" tIns="0" rIns="0" bIns="0" rtlCol="0" anchor="t">
            <a:spAutoFit/>
          </a:bodyPr>
          <a:lstStyle/>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Which time period achieves the highest sales?</a:t>
            </a:r>
          </a:p>
        </p:txBody>
      </p:sp>
      <p:sp>
        <p:nvSpPr>
          <p:cNvPr id="11" name="TextBox 11"/>
          <p:cNvSpPr txBox="1"/>
          <p:nvPr/>
        </p:nvSpPr>
        <p:spPr>
          <a:xfrm>
            <a:off x="667162" y="2668952"/>
            <a:ext cx="7275552"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Is there a seasonal sales pattern?</a:t>
            </a:r>
          </a:p>
        </p:txBody>
      </p:sp>
      <p:sp>
        <p:nvSpPr>
          <p:cNvPr id="12" name="TextBox 12"/>
          <p:cNvSpPr txBox="1"/>
          <p:nvPr/>
        </p:nvSpPr>
        <p:spPr>
          <a:xfrm>
            <a:off x="572666" y="4919230"/>
            <a:ext cx="9568444" cy="2804312"/>
          </a:xfrm>
          <a:prstGeom prst="rect">
            <a:avLst/>
          </a:prstGeom>
        </p:spPr>
        <p:txBody>
          <a:bodyPr lIns="0" tIns="0" rIns="0" bIns="0" rtlCol="0" anchor="t">
            <a:spAutoFit/>
          </a:bodyPr>
          <a:lstStyle/>
          <a:p>
            <a:pPr algn="just">
              <a:lnSpc>
                <a:spcPts val="5556"/>
              </a:lnSpc>
              <a:spcBef>
                <a:spcPct val="0"/>
              </a:spcBef>
            </a:pPr>
            <a:r>
              <a:rPr lang="en-US" sz="3969">
                <a:solidFill>
                  <a:srgbClr val="000000"/>
                </a:solidFill>
                <a:latin typeface="KG Primary Penmanship"/>
                <a:ea typeface="KG Primary Penmanship"/>
                <a:cs typeface="KG Primary Penmanship"/>
                <a:sym typeface="KG Primary Penmanship"/>
              </a:rPr>
              <a:t>From the graph, we notice that sales of the highest package increase at the end of each year and decrease in the first quarter of each year. There is also an increase in the numbers from one year to the next.</a:t>
            </a:r>
          </a:p>
        </p:txBody>
      </p:sp>
      <p:grpSp>
        <p:nvGrpSpPr>
          <p:cNvPr id="13" name="Group 13"/>
          <p:cNvGrpSpPr/>
          <p:nvPr/>
        </p:nvGrpSpPr>
        <p:grpSpPr>
          <a:xfrm>
            <a:off x="4043448" y="3985491"/>
            <a:ext cx="2626880" cy="914689"/>
            <a:chOff x="0" y="0"/>
            <a:chExt cx="3502507" cy="1219586"/>
          </a:xfrm>
        </p:grpSpPr>
        <p:sp>
          <p:nvSpPr>
            <p:cNvPr id="14" name="Freeform 14"/>
            <p:cNvSpPr/>
            <p:nvPr/>
          </p:nvSpPr>
          <p:spPr>
            <a:xfrm>
              <a:off x="2628840" y="0"/>
              <a:ext cx="873667" cy="1219586"/>
            </a:xfrm>
            <a:custGeom>
              <a:avLst/>
              <a:gdLst/>
              <a:ahLst/>
              <a:cxnLst/>
              <a:rect l="l" t="t" r="r" b="b"/>
              <a:pathLst>
                <a:path w="873667" h="1219586">
                  <a:moveTo>
                    <a:pt x="0" y="0"/>
                  </a:moveTo>
                  <a:lnTo>
                    <a:pt x="873667" y="0"/>
                  </a:lnTo>
                  <a:lnTo>
                    <a:pt x="873667" y="1219586"/>
                  </a:lnTo>
                  <a:lnTo>
                    <a:pt x="0" y="12195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0" y="-104775"/>
              <a:ext cx="2234142" cy="1116834"/>
            </a:xfrm>
            <a:prstGeom prst="rect">
              <a:avLst/>
            </a:prstGeom>
          </p:spPr>
          <p:txBody>
            <a:bodyPr lIns="0" tIns="0" rIns="0" bIns="0" rtlCol="0" anchor="t">
              <a:spAutoFit/>
            </a:bodyPr>
            <a:lstStyle/>
            <a:p>
              <a:pPr algn="ctr">
                <a:lnSpc>
                  <a:spcPts val="6987"/>
                </a:lnSpc>
                <a:spcBef>
                  <a:spcPct val="0"/>
                </a:spcBef>
              </a:pPr>
              <a:r>
                <a:rPr lang="en-US" sz="4991">
                  <a:solidFill>
                    <a:srgbClr val="5E17EB"/>
                  </a:solidFill>
                  <a:latin typeface="KG Primary Penmanship"/>
                  <a:ea typeface="KG Primary Penmanship"/>
                  <a:cs typeface="KG Primary Penmanship"/>
                  <a:sym typeface="KG Primary Penmanship"/>
                </a:rPr>
                <a:t>Analysis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2007" y="1915307"/>
            <a:ext cx="17863985" cy="7793932"/>
            <a:chOff x="0" y="0"/>
            <a:chExt cx="62860808" cy="27425732"/>
          </a:xfrm>
        </p:grpSpPr>
        <p:sp>
          <p:nvSpPr>
            <p:cNvPr id="3" name="Freeform 3"/>
            <p:cNvSpPr/>
            <p:nvPr/>
          </p:nvSpPr>
          <p:spPr>
            <a:xfrm>
              <a:off x="72390" y="72390"/>
              <a:ext cx="62716026" cy="27280951"/>
            </a:xfrm>
            <a:custGeom>
              <a:avLst/>
              <a:gdLst/>
              <a:ahLst/>
              <a:cxnLst/>
              <a:rect l="l" t="t" r="r" b="b"/>
              <a:pathLst>
                <a:path w="62716026" h="27280951">
                  <a:moveTo>
                    <a:pt x="0" y="0"/>
                  </a:moveTo>
                  <a:lnTo>
                    <a:pt x="62716026" y="0"/>
                  </a:lnTo>
                  <a:lnTo>
                    <a:pt x="62716026" y="27280951"/>
                  </a:lnTo>
                  <a:lnTo>
                    <a:pt x="0" y="27280951"/>
                  </a:lnTo>
                  <a:lnTo>
                    <a:pt x="0" y="0"/>
                  </a:lnTo>
                  <a:close/>
                </a:path>
              </a:pathLst>
            </a:custGeom>
            <a:solidFill>
              <a:srgbClr val="FFFFFF"/>
            </a:solidFill>
          </p:spPr>
          <p:txBody>
            <a:bodyPr/>
            <a:lstStyle/>
            <a:p>
              <a:endParaRPr lang="en-US"/>
            </a:p>
          </p:txBody>
        </p:sp>
        <p:sp>
          <p:nvSpPr>
            <p:cNvPr id="4" name="Freeform 4"/>
            <p:cNvSpPr/>
            <p:nvPr/>
          </p:nvSpPr>
          <p:spPr>
            <a:xfrm>
              <a:off x="0" y="0"/>
              <a:ext cx="62860808" cy="27425731"/>
            </a:xfrm>
            <a:custGeom>
              <a:avLst/>
              <a:gdLst/>
              <a:ahLst/>
              <a:cxnLst/>
              <a:rect l="l" t="t" r="r" b="b"/>
              <a:pathLst>
                <a:path w="62860808" h="27425731">
                  <a:moveTo>
                    <a:pt x="62716029" y="27280952"/>
                  </a:moveTo>
                  <a:lnTo>
                    <a:pt x="62860808" y="27280952"/>
                  </a:lnTo>
                  <a:lnTo>
                    <a:pt x="62860808" y="27425731"/>
                  </a:lnTo>
                  <a:lnTo>
                    <a:pt x="62716029" y="27425731"/>
                  </a:lnTo>
                  <a:lnTo>
                    <a:pt x="62716029" y="27280952"/>
                  </a:lnTo>
                  <a:close/>
                  <a:moveTo>
                    <a:pt x="0" y="144780"/>
                  </a:moveTo>
                  <a:lnTo>
                    <a:pt x="144780" y="144780"/>
                  </a:lnTo>
                  <a:lnTo>
                    <a:pt x="144780" y="27280952"/>
                  </a:lnTo>
                  <a:lnTo>
                    <a:pt x="0" y="27280952"/>
                  </a:lnTo>
                  <a:lnTo>
                    <a:pt x="0" y="144780"/>
                  </a:lnTo>
                  <a:close/>
                  <a:moveTo>
                    <a:pt x="0" y="27280952"/>
                  </a:moveTo>
                  <a:lnTo>
                    <a:pt x="144780" y="27280952"/>
                  </a:lnTo>
                  <a:lnTo>
                    <a:pt x="144780" y="27425731"/>
                  </a:lnTo>
                  <a:lnTo>
                    <a:pt x="0" y="27425731"/>
                  </a:lnTo>
                  <a:lnTo>
                    <a:pt x="0" y="27280952"/>
                  </a:lnTo>
                  <a:close/>
                  <a:moveTo>
                    <a:pt x="62716029" y="144780"/>
                  </a:moveTo>
                  <a:lnTo>
                    <a:pt x="62860808" y="144780"/>
                  </a:lnTo>
                  <a:lnTo>
                    <a:pt x="62860808" y="27280952"/>
                  </a:lnTo>
                  <a:lnTo>
                    <a:pt x="62716029" y="27280952"/>
                  </a:lnTo>
                  <a:lnTo>
                    <a:pt x="62716029" y="144780"/>
                  </a:lnTo>
                  <a:close/>
                  <a:moveTo>
                    <a:pt x="144780" y="27280952"/>
                  </a:moveTo>
                  <a:lnTo>
                    <a:pt x="62716029" y="27280952"/>
                  </a:lnTo>
                  <a:lnTo>
                    <a:pt x="62716029" y="27425731"/>
                  </a:lnTo>
                  <a:lnTo>
                    <a:pt x="144780" y="27425731"/>
                  </a:lnTo>
                  <a:lnTo>
                    <a:pt x="144780" y="27280952"/>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rot="-5400000">
            <a:off x="6970856" y="5513221"/>
            <a:ext cx="7594542" cy="398713"/>
          </a:xfrm>
          <a:custGeom>
            <a:avLst/>
            <a:gdLst/>
            <a:ahLst/>
            <a:cxnLst/>
            <a:rect l="l" t="t" r="r" b="b"/>
            <a:pathLst>
              <a:path w="7594542" h="398713">
                <a:moveTo>
                  <a:pt x="0" y="0"/>
                </a:moveTo>
                <a:lnTo>
                  <a:pt x="7594542" y="0"/>
                </a:lnTo>
                <a:lnTo>
                  <a:pt x="7594542" y="398714"/>
                </a:lnTo>
                <a:lnTo>
                  <a:pt x="0" y="398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426318" y="182326"/>
            <a:ext cx="1522769" cy="1692749"/>
          </a:xfrm>
          <a:custGeom>
            <a:avLst/>
            <a:gdLst/>
            <a:ahLst/>
            <a:cxnLst/>
            <a:rect l="l" t="t" r="r" b="b"/>
            <a:pathLst>
              <a:path w="1522769" h="1692749">
                <a:moveTo>
                  <a:pt x="0" y="0"/>
                </a:moveTo>
                <a:lnTo>
                  <a:pt x="1522769" y="0"/>
                </a:lnTo>
                <a:lnTo>
                  <a:pt x="1522769" y="1692748"/>
                </a:lnTo>
                <a:lnTo>
                  <a:pt x="0" y="1692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25781" y="3714833"/>
            <a:ext cx="10014414" cy="3583336"/>
          </a:xfrm>
          <a:prstGeom prst="rect">
            <a:avLst/>
          </a:prstGeom>
        </p:spPr>
        <p:txBody>
          <a:bodyPr lIns="0" tIns="0" rIns="0" bIns="0" rtlCol="0" anchor="t">
            <a:spAutoFit/>
          </a:bodyPr>
          <a:lstStyle/>
          <a:p>
            <a:pPr marL="1010093" lvl="1" indent="-505047" algn="just">
              <a:lnSpc>
                <a:spcPts val="6549"/>
              </a:lnSpc>
              <a:buFont typeface="Arial"/>
              <a:buChar char="•"/>
            </a:pPr>
            <a:r>
              <a:rPr lang="en-US" sz="4678">
                <a:solidFill>
                  <a:srgbClr val="000000"/>
                </a:solidFill>
                <a:latin typeface="KG Primary Penmanship"/>
                <a:ea typeface="KG Primary Penmanship"/>
                <a:cs typeface="KG Primary Penmanship"/>
                <a:sym typeface="KG Primary Penmanship"/>
              </a:rPr>
              <a:t>Total number of orders: 9,800 orders.</a:t>
            </a:r>
          </a:p>
          <a:p>
            <a:pPr marL="1010093" lvl="1" indent="-505047" algn="just">
              <a:lnSpc>
                <a:spcPts val="6549"/>
              </a:lnSpc>
              <a:buFont typeface="Arial"/>
              <a:buChar char="•"/>
            </a:pPr>
            <a:r>
              <a:rPr lang="en-US" sz="4678">
                <a:solidFill>
                  <a:srgbClr val="000000"/>
                </a:solidFill>
                <a:latin typeface="KG Primary Penmanship"/>
                <a:ea typeface="KG Primary Penmanship"/>
                <a:cs typeface="KG Primary Penmanship"/>
                <a:sym typeface="KG Primary Penmanship"/>
              </a:rPr>
              <a:t>Average sales per order: $230.77.</a:t>
            </a:r>
          </a:p>
          <a:p>
            <a:pPr marL="1010093" lvl="1" indent="-505047" algn="just">
              <a:lnSpc>
                <a:spcPts val="6549"/>
              </a:lnSpc>
              <a:buFont typeface="Arial"/>
              <a:buChar char="•"/>
            </a:pPr>
            <a:r>
              <a:rPr lang="en-US" sz="4678">
                <a:solidFill>
                  <a:srgbClr val="000000"/>
                </a:solidFill>
                <a:latin typeface="KG Primary Penmanship"/>
                <a:ea typeface="KG Primary Penmanship"/>
                <a:cs typeface="KG Primary Penmanship"/>
                <a:sym typeface="KG Primary Penmanship"/>
              </a:rPr>
              <a:t>Minimum sales for a single order: $0.44.</a:t>
            </a:r>
          </a:p>
          <a:p>
            <a:pPr marL="1010093" lvl="1" indent="-505047" algn="just">
              <a:lnSpc>
                <a:spcPts val="6549"/>
              </a:lnSpc>
              <a:buFont typeface="Arial"/>
              <a:buChar char="•"/>
            </a:pPr>
            <a:r>
              <a:rPr lang="en-US" sz="4678">
                <a:solidFill>
                  <a:srgbClr val="000000"/>
                </a:solidFill>
                <a:latin typeface="KG Primary Penmanship"/>
                <a:ea typeface="KG Primary Penmanship"/>
                <a:cs typeface="KG Primary Penmanship"/>
                <a:sym typeface="KG Primary Penmanship"/>
              </a:rPr>
              <a:t>Maximum sales for a single order: $22,638.48.</a:t>
            </a:r>
          </a:p>
        </p:txBody>
      </p:sp>
      <p:sp>
        <p:nvSpPr>
          <p:cNvPr id="8" name="TextBox 8"/>
          <p:cNvSpPr txBox="1"/>
          <p:nvPr/>
        </p:nvSpPr>
        <p:spPr>
          <a:xfrm>
            <a:off x="212007" y="544403"/>
            <a:ext cx="9198769"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Superstore Sales Data Analysis Report</a:t>
            </a:r>
          </a:p>
        </p:txBody>
      </p:sp>
      <p:sp>
        <p:nvSpPr>
          <p:cNvPr id="9" name="TextBox 9"/>
          <p:cNvSpPr txBox="1"/>
          <p:nvPr/>
        </p:nvSpPr>
        <p:spPr>
          <a:xfrm>
            <a:off x="10568770" y="3556326"/>
            <a:ext cx="7237864" cy="4407120"/>
          </a:xfrm>
          <a:prstGeom prst="rect">
            <a:avLst/>
          </a:prstGeom>
        </p:spPr>
        <p:txBody>
          <a:bodyPr lIns="0" tIns="0" rIns="0" bIns="0" rtlCol="0" anchor="t">
            <a:spAutoFit/>
          </a:bodyPr>
          <a:lstStyle/>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 Sean Miller – $25,043.05</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 Tamara Chand – $19,052.22</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 Raymond Buch – $15,117.34</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 Tom Ashbrook – $14,595.62</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 Adrian Barton – $14,473.57</a:t>
            </a:r>
          </a:p>
        </p:txBody>
      </p:sp>
      <p:sp>
        <p:nvSpPr>
          <p:cNvPr id="10" name="TextBox 10"/>
          <p:cNvSpPr txBox="1"/>
          <p:nvPr/>
        </p:nvSpPr>
        <p:spPr>
          <a:xfrm>
            <a:off x="633403" y="2233524"/>
            <a:ext cx="3795051"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Sales Analysis</a:t>
            </a:r>
          </a:p>
        </p:txBody>
      </p:sp>
      <p:sp>
        <p:nvSpPr>
          <p:cNvPr id="11" name="TextBox 11"/>
          <p:cNvSpPr txBox="1"/>
          <p:nvPr/>
        </p:nvSpPr>
        <p:spPr>
          <a:xfrm>
            <a:off x="10456601" y="2233524"/>
            <a:ext cx="7462203"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Top Customers by Total Sales</a:t>
            </a:r>
          </a:p>
        </p:txBody>
      </p:sp>
      <p:sp>
        <p:nvSpPr>
          <p:cNvPr id="12" name="Freeform 12"/>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6"/>
            <a:stretch>
              <a:fillRect t="-2157" b="-5720"/>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2007" y="2071427"/>
            <a:ext cx="17863985" cy="7952805"/>
            <a:chOff x="0" y="0"/>
            <a:chExt cx="62860808" cy="27984782"/>
          </a:xfrm>
        </p:grpSpPr>
        <p:sp>
          <p:nvSpPr>
            <p:cNvPr id="3" name="Freeform 3"/>
            <p:cNvSpPr/>
            <p:nvPr/>
          </p:nvSpPr>
          <p:spPr>
            <a:xfrm>
              <a:off x="72390" y="72390"/>
              <a:ext cx="62716026" cy="27840002"/>
            </a:xfrm>
            <a:custGeom>
              <a:avLst/>
              <a:gdLst/>
              <a:ahLst/>
              <a:cxnLst/>
              <a:rect l="l" t="t" r="r" b="b"/>
              <a:pathLst>
                <a:path w="62716026" h="27840002">
                  <a:moveTo>
                    <a:pt x="0" y="0"/>
                  </a:moveTo>
                  <a:lnTo>
                    <a:pt x="62716026" y="0"/>
                  </a:lnTo>
                  <a:lnTo>
                    <a:pt x="62716026" y="27840002"/>
                  </a:lnTo>
                  <a:lnTo>
                    <a:pt x="0" y="27840002"/>
                  </a:lnTo>
                  <a:lnTo>
                    <a:pt x="0" y="0"/>
                  </a:lnTo>
                  <a:close/>
                </a:path>
              </a:pathLst>
            </a:custGeom>
            <a:solidFill>
              <a:srgbClr val="FFFFFF"/>
            </a:solidFill>
          </p:spPr>
          <p:txBody>
            <a:bodyPr/>
            <a:lstStyle/>
            <a:p>
              <a:endParaRPr lang="en-US"/>
            </a:p>
          </p:txBody>
        </p:sp>
        <p:sp>
          <p:nvSpPr>
            <p:cNvPr id="4" name="Freeform 4"/>
            <p:cNvSpPr/>
            <p:nvPr/>
          </p:nvSpPr>
          <p:spPr>
            <a:xfrm>
              <a:off x="0" y="0"/>
              <a:ext cx="62860808" cy="27984782"/>
            </a:xfrm>
            <a:custGeom>
              <a:avLst/>
              <a:gdLst/>
              <a:ahLst/>
              <a:cxnLst/>
              <a:rect l="l" t="t" r="r" b="b"/>
              <a:pathLst>
                <a:path w="62860808" h="27984782">
                  <a:moveTo>
                    <a:pt x="62716029" y="27840003"/>
                  </a:moveTo>
                  <a:lnTo>
                    <a:pt x="62860808" y="27840003"/>
                  </a:lnTo>
                  <a:lnTo>
                    <a:pt x="62860808" y="27984782"/>
                  </a:lnTo>
                  <a:lnTo>
                    <a:pt x="62716029" y="27984782"/>
                  </a:lnTo>
                  <a:lnTo>
                    <a:pt x="62716029" y="27840003"/>
                  </a:lnTo>
                  <a:close/>
                  <a:moveTo>
                    <a:pt x="0" y="144780"/>
                  </a:moveTo>
                  <a:lnTo>
                    <a:pt x="144780" y="144780"/>
                  </a:lnTo>
                  <a:lnTo>
                    <a:pt x="144780" y="27840003"/>
                  </a:lnTo>
                  <a:lnTo>
                    <a:pt x="0" y="27840003"/>
                  </a:lnTo>
                  <a:lnTo>
                    <a:pt x="0" y="144780"/>
                  </a:lnTo>
                  <a:close/>
                  <a:moveTo>
                    <a:pt x="0" y="27840003"/>
                  </a:moveTo>
                  <a:lnTo>
                    <a:pt x="144780" y="27840003"/>
                  </a:lnTo>
                  <a:lnTo>
                    <a:pt x="144780" y="27984782"/>
                  </a:lnTo>
                  <a:lnTo>
                    <a:pt x="0" y="27984782"/>
                  </a:lnTo>
                  <a:lnTo>
                    <a:pt x="0" y="27840003"/>
                  </a:lnTo>
                  <a:close/>
                  <a:moveTo>
                    <a:pt x="62716029" y="144780"/>
                  </a:moveTo>
                  <a:lnTo>
                    <a:pt x="62860808" y="144780"/>
                  </a:lnTo>
                  <a:lnTo>
                    <a:pt x="62860808" y="27840003"/>
                  </a:lnTo>
                  <a:lnTo>
                    <a:pt x="62716029" y="27840003"/>
                  </a:lnTo>
                  <a:lnTo>
                    <a:pt x="62716029" y="144780"/>
                  </a:lnTo>
                  <a:close/>
                  <a:moveTo>
                    <a:pt x="144780" y="27840003"/>
                  </a:moveTo>
                  <a:lnTo>
                    <a:pt x="62716029" y="27840003"/>
                  </a:lnTo>
                  <a:lnTo>
                    <a:pt x="62716029" y="27984782"/>
                  </a:lnTo>
                  <a:lnTo>
                    <a:pt x="144780" y="27984782"/>
                  </a:lnTo>
                  <a:lnTo>
                    <a:pt x="144780" y="27840003"/>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TextBox 5"/>
          <p:cNvSpPr txBox="1"/>
          <p:nvPr/>
        </p:nvSpPr>
        <p:spPr>
          <a:xfrm>
            <a:off x="212007" y="3382298"/>
            <a:ext cx="19946657" cy="2586095"/>
          </a:xfrm>
          <a:prstGeom prst="rect">
            <a:avLst/>
          </a:prstGeom>
        </p:spPr>
        <p:txBody>
          <a:bodyPr lIns="0" tIns="0" rIns="0" bIns="0" rtlCol="0" anchor="t">
            <a:spAutoFit/>
          </a:bodyPr>
          <a:lstStyle/>
          <a:p>
            <a:pPr marL="1056609" lvl="1" indent="-528304" algn="just">
              <a:lnSpc>
                <a:spcPts val="6851"/>
              </a:lnSpc>
              <a:buFont typeface="Arial"/>
              <a:buChar char="•"/>
            </a:pPr>
            <a:r>
              <a:rPr lang="en-US" sz="4893">
                <a:solidFill>
                  <a:srgbClr val="000000"/>
                </a:solidFill>
                <a:latin typeface="KG Primary Penmanship"/>
                <a:ea typeface="KG Primary Penmanship"/>
                <a:cs typeface="KG Primary Penmanship"/>
                <a:sym typeface="KG Primary Penmanship"/>
              </a:rPr>
              <a:t>🖨 Canon imageCLASS 2200 Advanced Copier – $61,599.82</a:t>
            </a:r>
          </a:p>
          <a:p>
            <a:pPr marL="1056609" lvl="1" indent="-528304" algn="just">
              <a:lnSpc>
                <a:spcPts val="6851"/>
              </a:lnSpc>
              <a:buFont typeface="Arial"/>
              <a:buChar char="•"/>
            </a:pPr>
            <a:r>
              <a:rPr lang="en-US" sz="4893">
                <a:solidFill>
                  <a:srgbClr val="000000"/>
                </a:solidFill>
                <a:latin typeface="KG Primary Penmanship"/>
                <a:ea typeface="KG Primary Penmanship"/>
                <a:cs typeface="KG Primary Penmanship"/>
                <a:sym typeface="KG Primary Penmanship"/>
              </a:rPr>
              <a:t>📞 Cisco TelePresence System EX90 Videoconferencing Unit – $22,638.48</a:t>
            </a:r>
          </a:p>
          <a:p>
            <a:pPr marL="1056609" lvl="1" indent="-528304" algn="just">
              <a:lnSpc>
                <a:spcPts val="6851"/>
              </a:lnSpc>
              <a:buFont typeface="Arial"/>
              <a:buChar char="•"/>
            </a:pPr>
            <a:r>
              <a:rPr lang="en-US" sz="4893">
                <a:solidFill>
                  <a:srgbClr val="000000"/>
                </a:solidFill>
                <a:latin typeface="KG Primary Penmanship"/>
                <a:ea typeface="KG Primary Penmanship"/>
                <a:cs typeface="KG Primary Penmanship"/>
                <a:sym typeface="KG Primary Penmanship"/>
              </a:rPr>
              <a:t>💺 HON 5400 Series Task Chairs for Big and Tall – $21,870.58</a:t>
            </a:r>
          </a:p>
        </p:txBody>
      </p:sp>
      <p:sp>
        <p:nvSpPr>
          <p:cNvPr id="6" name="Freeform 6"/>
          <p:cNvSpPr/>
          <p:nvPr/>
        </p:nvSpPr>
        <p:spPr>
          <a:xfrm>
            <a:off x="1247150" y="3100923"/>
            <a:ext cx="8129471" cy="386150"/>
          </a:xfrm>
          <a:custGeom>
            <a:avLst/>
            <a:gdLst/>
            <a:ahLst/>
            <a:cxnLst/>
            <a:rect l="l" t="t" r="r" b="b"/>
            <a:pathLst>
              <a:path w="8129471" h="386150">
                <a:moveTo>
                  <a:pt x="0" y="0"/>
                </a:moveTo>
                <a:lnTo>
                  <a:pt x="8129471" y="0"/>
                </a:lnTo>
                <a:lnTo>
                  <a:pt x="8129471" y="386150"/>
                </a:lnTo>
                <a:lnTo>
                  <a:pt x="0" y="386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212007" y="544403"/>
            <a:ext cx="9198769"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Superstore Sales Data Analysis Report</a:t>
            </a:r>
          </a:p>
        </p:txBody>
      </p:sp>
      <p:sp>
        <p:nvSpPr>
          <p:cNvPr id="8" name="TextBox 8"/>
          <p:cNvSpPr txBox="1"/>
          <p:nvPr/>
        </p:nvSpPr>
        <p:spPr>
          <a:xfrm>
            <a:off x="1028700" y="2275782"/>
            <a:ext cx="8596772" cy="863853"/>
          </a:xfrm>
          <a:prstGeom prst="rect">
            <a:avLst/>
          </a:prstGeom>
        </p:spPr>
        <p:txBody>
          <a:bodyPr lIns="0" tIns="0" rIns="0" bIns="0" rtlCol="0" anchor="t">
            <a:spAutoFit/>
          </a:bodyPr>
          <a:lstStyle/>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 Top-Selling Products by sales</a:t>
            </a:r>
          </a:p>
        </p:txBody>
      </p:sp>
      <p:sp>
        <p:nvSpPr>
          <p:cNvPr id="9" name="TextBox 9"/>
          <p:cNvSpPr txBox="1"/>
          <p:nvPr/>
        </p:nvSpPr>
        <p:spPr>
          <a:xfrm>
            <a:off x="1281305" y="6039226"/>
            <a:ext cx="6432815" cy="863820"/>
          </a:xfrm>
          <a:prstGeom prst="rect">
            <a:avLst/>
          </a:prstGeom>
        </p:spPr>
        <p:txBody>
          <a:bodyPr lIns="0" tIns="0" rIns="0" bIns="0" rtlCol="0" anchor="t">
            <a:spAutoFit/>
          </a:bodyPr>
          <a:lstStyle/>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 Top States by Total Sales</a:t>
            </a:r>
          </a:p>
        </p:txBody>
      </p:sp>
      <p:sp>
        <p:nvSpPr>
          <p:cNvPr id="10" name="TextBox 10"/>
          <p:cNvSpPr txBox="1"/>
          <p:nvPr/>
        </p:nvSpPr>
        <p:spPr>
          <a:xfrm>
            <a:off x="891819" y="7127271"/>
            <a:ext cx="8333723" cy="2635470"/>
          </a:xfrm>
          <a:prstGeom prst="rect">
            <a:avLst/>
          </a:prstGeom>
        </p:spPr>
        <p:txBody>
          <a:bodyPr lIns="0" tIns="0" rIns="0" bIns="0" rtlCol="0" anchor="t">
            <a:spAutoFit/>
          </a:bodyPr>
          <a:lstStyle/>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California – $446,306.46</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New York – $306,361.15</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Texas – $168,572.53 </a:t>
            </a:r>
          </a:p>
        </p:txBody>
      </p:sp>
      <p:sp>
        <p:nvSpPr>
          <p:cNvPr id="11" name="TextBox 11"/>
          <p:cNvSpPr txBox="1"/>
          <p:nvPr/>
        </p:nvSpPr>
        <p:spPr>
          <a:xfrm>
            <a:off x="9625472" y="7454293"/>
            <a:ext cx="7276704" cy="1749645"/>
          </a:xfrm>
          <a:prstGeom prst="rect">
            <a:avLst/>
          </a:prstGeom>
        </p:spPr>
        <p:txBody>
          <a:bodyPr lIns="0" tIns="0" rIns="0" bIns="0" rtlCol="0" anchor="t">
            <a:spAutoFit/>
          </a:bodyPr>
          <a:lstStyle/>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Washington – $135,206.85</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Pennsylvania – $116,276.65</a:t>
            </a:r>
          </a:p>
        </p:txBody>
      </p:sp>
      <p:sp>
        <p:nvSpPr>
          <p:cNvPr id="12" name="Freeform 12"/>
          <p:cNvSpPr/>
          <p:nvPr/>
        </p:nvSpPr>
        <p:spPr>
          <a:xfrm>
            <a:off x="1281305" y="6845896"/>
            <a:ext cx="8129471" cy="386150"/>
          </a:xfrm>
          <a:custGeom>
            <a:avLst/>
            <a:gdLst/>
            <a:ahLst/>
            <a:cxnLst/>
            <a:rect l="l" t="t" r="r" b="b"/>
            <a:pathLst>
              <a:path w="8129471" h="386150">
                <a:moveTo>
                  <a:pt x="0" y="0"/>
                </a:moveTo>
                <a:lnTo>
                  <a:pt x="8129471" y="0"/>
                </a:lnTo>
                <a:lnTo>
                  <a:pt x="8129471" y="386150"/>
                </a:lnTo>
                <a:lnTo>
                  <a:pt x="0" y="386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13426318" y="182326"/>
            <a:ext cx="1522769" cy="1692749"/>
          </a:xfrm>
          <a:custGeom>
            <a:avLst/>
            <a:gdLst/>
            <a:ahLst/>
            <a:cxnLst/>
            <a:rect l="l" t="t" r="r" b="b"/>
            <a:pathLst>
              <a:path w="1522769" h="1692749">
                <a:moveTo>
                  <a:pt x="0" y="0"/>
                </a:moveTo>
                <a:lnTo>
                  <a:pt x="1522769" y="0"/>
                </a:lnTo>
                <a:lnTo>
                  <a:pt x="1522769" y="1692748"/>
                </a:lnTo>
                <a:lnTo>
                  <a:pt x="0" y="1692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6"/>
            <a:stretch>
              <a:fillRect t="-2157" b="-5720"/>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40582" y="2031709"/>
            <a:ext cx="17863985" cy="7952805"/>
            <a:chOff x="0" y="0"/>
            <a:chExt cx="62860808" cy="27984782"/>
          </a:xfrm>
        </p:grpSpPr>
        <p:sp>
          <p:nvSpPr>
            <p:cNvPr id="3" name="Freeform 3"/>
            <p:cNvSpPr/>
            <p:nvPr/>
          </p:nvSpPr>
          <p:spPr>
            <a:xfrm>
              <a:off x="72390" y="72390"/>
              <a:ext cx="62716026" cy="27840002"/>
            </a:xfrm>
            <a:custGeom>
              <a:avLst/>
              <a:gdLst/>
              <a:ahLst/>
              <a:cxnLst/>
              <a:rect l="l" t="t" r="r" b="b"/>
              <a:pathLst>
                <a:path w="62716026" h="27840002">
                  <a:moveTo>
                    <a:pt x="0" y="0"/>
                  </a:moveTo>
                  <a:lnTo>
                    <a:pt x="62716026" y="0"/>
                  </a:lnTo>
                  <a:lnTo>
                    <a:pt x="62716026" y="27840002"/>
                  </a:lnTo>
                  <a:lnTo>
                    <a:pt x="0" y="27840002"/>
                  </a:lnTo>
                  <a:lnTo>
                    <a:pt x="0" y="0"/>
                  </a:lnTo>
                  <a:close/>
                </a:path>
              </a:pathLst>
            </a:custGeom>
            <a:solidFill>
              <a:srgbClr val="FFFFFF"/>
            </a:solidFill>
          </p:spPr>
          <p:txBody>
            <a:bodyPr/>
            <a:lstStyle/>
            <a:p>
              <a:endParaRPr lang="en-US"/>
            </a:p>
          </p:txBody>
        </p:sp>
        <p:sp>
          <p:nvSpPr>
            <p:cNvPr id="4" name="Freeform 4"/>
            <p:cNvSpPr/>
            <p:nvPr/>
          </p:nvSpPr>
          <p:spPr>
            <a:xfrm>
              <a:off x="0" y="0"/>
              <a:ext cx="62860808" cy="27984782"/>
            </a:xfrm>
            <a:custGeom>
              <a:avLst/>
              <a:gdLst/>
              <a:ahLst/>
              <a:cxnLst/>
              <a:rect l="l" t="t" r="r" b="b"/>
              <a:pathLst>
                <a:path w="62860808" h="27984782">
                  <a:moveTo>
                    <a:pt x="62716029" y="27840003"/>
                  </a:moveTo>
                  <a:lnTo>
                    <a:pt x="62860808" y="27840003"/>
                  </a:lnTo>
                  <a:lnTo>
                    <a:pt x="62860808" y="27984782"/>
                  </a:lnTo>
                  <a:lnTo>
                    <a:pt x="62716029" y="27984782"/>
                  </a:lnTo>
                  <a:lnTo>
                    <a:pt x="62716029" y="27840003"/>
                  </a:lnTo>
                  <a:close/>
                  <a:moveTo>
                    <a:pt x="0" y="144780"/>
                  </a:moveTo>
                  <a:lnTo>
                    <a:pt x="144780" y="144780"/>
                  </a:lnTo>
                  <a:lnTo>
                    <a:pt x="144780" y="27840003"/>
                  </a:lnTo>
                  <a:lnTo>
                    <a:pt x="0" y="27840003"/>
                  </a:lnTo>
                  <a:lnTo>
                    <a:pt x="0" y="144780"/>
                  </a:lnTo>
                  <a:close/>
                  <a:moveTo>
                    <a:pt x="0" y="27840003"/>
                  </a:moveTo>
                  <a:lnTo>
                    <a:pt x="144780" y="27840003"/>
                  </a:lnTo>
                  <a:lnTo>
                    <a:pt x="144780" y="27984782"/>
                  </a:lnTo>
                  <a:lnTo>
                    <a:pt x="0" y="27984782"/>
                  </a:lnTo>
                  <a:lnTo>
                    <a:pt x="0" y="27840003"/>
                  </a:lnTo>
                  <a:close/>
                  <a:moveTo>
                    <a:pt x="62716029" y="144780"/>
                  </a:moveTo>
                  <a:lnTo>
                    <a:pt x="62860808" y="144780"/>
                  </a:lnTo>
                  <a:lnTo>
                    <a:pt x="62860808" y="27840003"/>
                  </a:lnTo>
                  <a:lnTo>
                    <a:pt x="62716029" y="27840003"/>
                  </a:lnTo>
                  <a:lnTo>
                    <a:pt x="62716029" y="144780"/>
                  </a:lnTo>
                  <a:close/>
                  <a:moveTo>
                    <a:pt x="144780" y="27840003"/>
                  </a:moveTo>
                  <a:lnTo>
                    <a:pt x="62716029" y="27840003"/>
                  </a:lnTo>
                  <a:lnTo>
                    <a:pt x="62716029" y="27984782"/>
                  </a:lnTo>
                  <a:lnTo>
                    <a:pt x="144780" y="27984782"/>
                  </a:lnTo>
                  <a:lnTo>
                    <a:pt x="144780" y="27840003"/>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780878" y="3293998"/>
            <a:ext cx="8129471" cy="386150"/>
          </a:xfrm>
          <a:custGeom>
            <a:avLst/>
            <a:gdLst/>
            <a:ahLst/>
            <a:cxnLst/>
            <a:rect l="l" t="t" r="r" b="b"/>
            <a:pathLst>
              <a:path w="8129471" h="386150">
                <a:moveTo>
                  <a:pt x="0" y="0"/>
                </a:moveTo>
                <a:lnTo>
                  <a:pt x="8129471" y="0"/>
                </a:lnTo>
                <a:lnTo>
                  <a:pt x="8129471" y="386150"/>
                </a:lnTo>
                <a:lnTo>
                  <a:pt x="0" y="386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212007" y="544403"/>
            <a:ext cx="9198769"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Superstore Sales Data Analysis Report</a:t>
            </a:r>
          </a:p>
        </p:txBody>
      </p:sp>
      <p:sp>
        <p:nvSpPr>
          <p:cNvPr id="7" name="TextBox 7"/>
          <p:cNvSpPr txBox="1"/>
          <p:nvPr/>
        </p:nvSpPr>
        <p:spPr>
          <a:xfrm>
            <a:off x="780878" y="2237104"/>
            <a:ext cx="8129471" cy="863820"/>
          </a:xfrm>
          <a:prstGeom prst="rect">
            <a:avLst/>
          </a:prstGeom>
        </p:spPr>
        <p:txBody>
          <a:bodyPr lIns="0" tIns="0" rIns="0" bIns="0" rtlCol="0" anchor="t">
            <a:spAutoFit/>
          </a:bodyPr>
          <a:lstStyle/>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 Top-Selling Product Categories</a:t>
            </a:r>
          </a:p>
        </p:txBody>
      </p:sp>
      <p:sp>
        <p:nvSpPr>
          <p:cNvPr id="8" name="TextBox 8"/>
          <p:cNvSpPr txBox="1"/>
          <p:nvPr/>
        </p:nvSpPr>
        <p:spPr>
          <a:xfrm>
            <a:off x="9946521" y="2237104"/>
            <a:ext cx="5689997" cy="863820"/>
          </a:xfrm>
          <a:prstGeom prst="rect">
            <a:avLst/>
          </a:prstGeom>
        </p:spPr>
        <p:txBody>
          <a:bodyPr lIns="0" tIns="0" rIns="0" bIns="0" rtlCol="0" anchor="t">
            <a:spAutoFit/>
          </a:bodyPr>
          <a:lstStyle/>
          <a:p>
            <a:pPr algn="l">
              <a:lnSpc>
                <a:spcPts val="6987"/>
              </a:lnSpc>
              <a:spcBef>
                <a:spcPct val="0"/>
              </a:spcBef>
            </a:pPr>
            <a:r>
              <a:rPr lang="en-US" sz="4991">
                <a:solidFill>
                  <a:srgbClr val="000000"/>
                </a:solidFill>
                <a:latin typeface="KG Primary Penmanship"/>
                <a:ea typeface="KG Primary Penmanship"/>
                <a:cs typeface="KG Primary Penmanship"/>
                <a:sym typeface="KG Primary Penmanship"/>
              </a:rPr>
              <a:t>🔹 Shipping Mode Analysis</a:t>
            </a:r>
          </a:p>
        </p:txBody>
      </p:sp>
      <p:sp>
        <p:nvSpPr>
          <p:cNvPr id="9" name="Freeform 9"/>
          <p:cNvSpPr/>
          <p:nvPr/>
        </p:nvSpPr>
        <p:spPr>
          <a:xfrm>
            <a:off x="9946521" y="3293998"/>
            <a:ext cx="8129471" cy="386150"/>
          </a:xfrm>
          <a:custGeom>
            <a:avLst/>
            <a:gdLst/>
            <a:ahLst/>
            <a:cxnLst/>
            <a:rect l="l" t="t" r="r" b="b"/>
            <a:pathLst>
              <a:path w="8129471" h="386150">
                <a:moveTo>
                  <a:pt x="0" y="0"/>
                </a:moveTo>
                <a:lnTo>
                  <a:pt x="8129472" y="0"/>
                </a:lnTo>
                <a:lnTo>
                  <a:pt x="8129472" y="386150"/>
                </a:lnTo>
                <a:lnTo>
                  <a:pt x="0" y="386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660440" y="3746198"/>
            <a:ext cx="8633743" cy="3477383"/>
          </a:xfrm>
          <a:prstGeom prst="rect">
            <a:avLst/>
          </a:prstGeom>
        </p:spPr>
        <p:txBody>
          <a:bodyPr lIns="0" tIns="0" rIns="0" bIns="0" rtlCol="0" anchor="t">
            <a:spAutoFit/>
          </a:bodyPr>
          <a:lstStyle/>
          <a:p>
            <a:pPr marL="1077634" lvl="1" indent="-538817" algn="l">
              <a:lnSpc>
                <a:spcPts val="9433"/>
              </a:lnSpc>
              <a:buFont typeface="Arial"/>
              <a:buChar char="•"/>
            </a:pPr>
            <a:r>
              <a:rPr lang="en-US" sz="4991">
                <a:solidFill>
                  <a:srgbClr val="000000"/>
                </a:solidFill>
                <a:latin typeface="KG Primary Penmanship"/>
                <a:ea typeface="KG Primary Penmanship"/>
                <a:cs typeface="KG Primary Penmanship"/>
                <a:sym typeface="KG Primary Penmanship"/>
              </a:rPr>
              <a:t>Technology – $827,455.87 🖥</a:t>
            </a:r>
          </a:p>
          <a:p>
            <a:pPr marL="1077634" lvl="1" indent="-538817" algn="l">
              <a:lnSpc>
                <a:spcPts val="9433"/>
              </a:lnSpc>
              <a:buFont typeface="Arial"/>
              <a:buChar char="•"/>
            </a:pPr>
            <a:r>
              <a:rPr lang="en-US" sz="4991">
                <a:solidFill>
                  <a:srgbClr val="000000"/>
                </a:solidFill>
                <a:latin typeface="KG Primary Penmanship"/>
                <a:ea typeface="KG Primary Penmanship"/>
                <a:cs typeface="KG Primary Penmanship"/>
                <a:sym typeface="KG Primary Penmanship"/>
              </a:rPr>
              <a:t>Furniture – $728,658.57 🪑</a:t>
            </a:r>
          </a:p>
          <a:p>
            <a:pPr marL="1077634" lvl="1" indent="-538817" algn="l">
              <a:lnSpc>
                <a:spcPts val="9433"/>
              </a:lnSpc>
              <a:buFont typeface="Arial"/>
              <a:buChar char="•"/>
            </a:pPr>
            <a:r>
              <a:rPr lang="en-US" sz="4991">
                <a:solidFill>
                  <a:srgbClr val="000000"/>
                </a:solidFill>
                <a:latin typeface="KG Primary Penmanship"/>
                <a:ea typeface="KG Primary Penmanship"/>
                <a:cs typeface="KG Primary Penmanship"/>
                <a:sym typeface="KG Primary Penmanship"/>
              </a:rPr>
              <a:t>Office Supplies – $705,422.33 📎</a:t>
            </a:r>
          </a:p>
        </p:txBody>
      </p:sp>
      <p:sp>
        <p:nvSpPr>
          <p:cNvPr id="11" name="TextBox 11"/>
          <p:cNvSpPr txBox="1"/>
          <p:nvPr/>
        </p:nvSpPr>
        <p:spPr>
          <a:xfrm>
            <a:off x="9144000" y="3984323"/>
            <a:ext cx="8662528" cy="3521295"/>
          </a:xfrm>
          <a:prstGeom prst="rect">
            <a:avLst/>
          </a:prstGeom>
        </p:spPr>
        <p:txBody>
          <a:bodyPr lIns="0" tIns="0" rIns="0" bIns="0" rtlCol="0" anchor="t">
            <a:spAutoFit/>
          </a:bodyPr>
          <a:lstStyle/>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Standard Class – 5,859 orders 🚛</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Second Class – 1,902 orders 📦</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First Class – 1,501 orders ✈</a:t>
            </a:r>
          </a:p>
          <a:p>
            <a:pPr marL="1077634" lvl="1" indent="-538817" algn="l">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Same Day – 538 orders ⚡</a:t>
            </a:r>
          </a:p>
        </p:txBody>
      </p:sp>
      <p:sp>
        <p:nvSpPr>
          <p:cNvPr id="12" name="Freeform 12"/>
          <p:cNvSpPr/>
          <p:nvPr/>
        </p:nvSpPr>
        <p:spPr>
          <a:xfrm>
            <a:off x="13426318" y="182326"/>
            <a:ext cx="1522769" cy="1692749"/>
          </a:xfrm>
          <a:custGeom>
            <a:avLst/>
            <a:gdLst/>
            <a:ahLst/>
            <a:cxnLst/>
            <a:rect l="l" t="t" r="r" b="b"/>
            <a:pathLst>
              <a:path w="1522769" h="1692749">
                <a:moveTo>
                  <a:pt x="0" y="0"/>
                </a:moveTo>
                <a:lnTo>
                  <a:pt x="1522769" y="0"/>
                </a:lnTo>
                <a:lnTo>
                  <a:pt x="1522769" y="1692748"/>
                </a:lnTo>
                <a:lnTo>
                  <a:pt x="0" y="1692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6"/>
            <a:stretch>
              <a:fillRect t="-2157" b="-5720"/>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2007" y="2135605"/>
            <a:ext cx="17863985" cy="7952805"/>
            <a:chOff x="0" y="0"/>
            <a:chExt cx="62860808" cy="27984782"/>
          </a:xfrm>
        </p:grpSpPr>
        <p:sp>
          <p:nvSpPr>
            <p:cNvPr id="3" name="Freeform 3"/>
            <p:cNvSpPr/>
            <p:nvPr/>
          </p:nvSpPr>
          <p:spPr>
            <a:xfrm>
              <a:off x="72390" y="72390"/>
              <a:ext cx="62716026" cy="27840002"/>
            </a:xfrm>
            <a:custGeom>
              <a:avLst/>
              <a:gdLst/>
              <a:ahLst/>
              <a:cxnLst/>
              <a:rect l="l" t="t" r="r" b="b"/>
              <a:pathLst>
                <a:path w="62716026" h="27840002">
                  <a:moveTo>
                    <a:pt x="0" y="0"/>
                  </a:moveTo>
                  <a:lnTo>
                    <a:pt x="62716026" y="0"/>
                  </a:lnTo>
                  <a:lnTo>
                    <a:pt x="62716026" y="27840002"/>
                  </a:lnTo>
                  <a:lnTo>
                    <a:pt x="0" y="27840002"/>
                  </a:lnTo>
                  <a:lnTo>
                    <a:pt x="0" y="0"/>
                  </a:lnTo>
                  <a:close/>
                </a:path>
              </a:pathLst>
            </a:custGeom>
            <a:solidFill>
              <a:srgbClr val="FFFFFF"/>
            </a:solidFill>
          </p:spPr>
          <p:txBody>
            <a:bodyPr/>
            <a:lstStyle/>
            <a:p>
              <a:endParaRPr lang="en-US"/>
            </a:p>
          </p:txBody>
        </p:sp>
        <p:sp>
          <p:nvSpPr>
            <p:cNvPr id="4" name="Freeform 4"/>
            <p:cNvSpPr/>
            <p:nvPr/>
          </p:nvSpPr>
          <p:spPr>
            <a:xfrm>
              <a:off x="0" y="0"/>
              <a:ext cx="62860808" cy="27984782"/>
            </a:xfrm>
            <a:custGeom>
              <a:avLst/>
              <a:gdLst/>
              <a:ahLst/>
              <a:cxnLst/>
              <a:rect l="l" t="t" r="r" b="b"/>
              <a:pathLst>
                <a:path w="62860808" h="27984782">
                  <a:moveTo>
                    <a:pt x="62716029" y="27840003"/>
                  </a:moveTo>
                  <a:lnTo>
                    <a:pt x="62860808" y="27840003"/>
                  </a:lnTo>
                  <a:lnTo>
                    <a:pt x="62860808" y="27984782"/>
                  </a:lnTo>
                  <a:lnTo>
                    <a:pt x="62716029" y="27984782"/>
                  </a:lnTo>
                  <a:lnTo>
                    <a:pt x="62716029" y="27840003"/>
                  </a:lnTo>
                  <a:close/>
                  <a:moveTo>
                    <a:pt x="0" y="144780"/>
                  </a:moveTo>
                  <a:lnTo>
                    <a:pt x="144780" y="144780"/>
                  </a:lnTo>
                  <a:lnTo>
                    <a:pt x="144780" y="27840003"/>
                  </a:lnTo>
                  <a:lnTo>
                    <a:pt x="0" y="27840003"/>
                  </a:lnTo>
                  <a:lnTo>
                    <a:pt x="0" y="144780"/>
                  </a:lnTo>
                  <a:close/>
                  <a:moveTo>
                    <a:pt x="0" y="27840003"/>
                  </a:moveTo>
                  <a:lnTo>
                    <a:pt x="144780" y="27840003"/>
                  </a:lnTo>
                  <a:lnTo>
                    <a:pt x="144780" y="27984782"/>
                  </a:lnTo>
                  <a:lnTo>
                    <a:pt x="0" y="27984782"/>
                  </a:lnTo>
                  <a:lnTo>
                    <a:pt x="0" y="27840003"/>
                  </a:lnTo>
                  <a:close/>
                  <a:moveTo>
                    <a:pt x="62716029" y="144780"/>
                  </a:moveTo>
                  <a:lnTo>
                    <a:pt x="62860808" y="144780"/>
                  </a:lnTo>
                  <a:lnTo>
                    <a:pt x="62860808" y="27840003"/>
                  </a:lnTo>
                  <a:lnTo>
                    <a:pt x="62716029" y="27840003"/>
                  </a:lnTo>
                  <a:lnTo>
                    <a:pt x="62716029" y="144780"/>
                  </a:lnTo>
                  <a:close/>
                  <a:moveTo>
                    <a:pt x="144780" y="27840003"/>
                  </a:moveTo>
                  <a:lnTo>
                    <a:pt x="62716029" y="27840003"/>
                  </a:lnTo>
                  <a:lnTo>
                    <a:pt x="62716029" y="27984782"/>
                  </a:lnTo>
                  <a:lnTo>
                    <a:pt x="144780" y="27984782"/>
                  </a:lnTo>
                  <a:lnTo>
                    <a:pt x="144780" y="27840003"/>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TextBox 5"/>
          <p:cNvSpPr txBox="1"/>
          <p:nvPr/>
        </p:nvSpPr>
        <p:spPr>
          <a:xfrm>
            <a:off x="222643" y="3870110"/>
            <a:ext cx="17853350" cy="2442004"/>
          </a:xfrm>
          <a:prstGeom prst="rect">
            <a:avLst/>
          </a:prstGeom>
        </p:spPr>
        <p:txBody>
          <a:bodyPr lIns="0" tIns="0" rIns="0" bIns="0" rtlCol="0" anchor="t">
            <a:spAutoFit/>
          </a:bodyPr>
          <a:lstStyle/>
          <a:p>
            <a:pPr marL="999654" lvl="1" indent="-499827" algn="l">
              <a:lnSpc>
                <a:spcPts val="6482"/>
              </a:lnSpc>
              <a:buFont typeface="Arial"/>
              <a:buChar char="•"/>
            </a:pPr>
            <a:r>
              <a:rPr lang="en-US" sz="4630">
                <a:solidFill>
                  <a:srgbClr val="000000"/>
                </a:solidFill>
                <a:latin typeface="KG Primary Penmanship"/>
                <a:ea typeface="KG Primary Penmanship"/>
                <a:cs typeface="KG Primary Penmanship"/>
                <a:sym typeface="KG Primary Penmanship"/>
              </a:rPr>
              <a:t>Focus on Technology products as they generate the highest revenue.</a:t>
            </a:r>
          </a:p>
          <a:p>
            <a:pPr marL="999654" lvl="1" indent="-499827" algn="l">
              <a:lnSpc>
                <a:spcPts val="6482"/>
              </a:lnSpc>
              <a:buFont typeface="Arial"/>
              <a:buChar char="•"/>
            </a:pPr>
            <a:r>
              <a:rPr lang="en-US" sz="4630">
                <a:solidFill>
                  <a:srgbClr val="000000"/>
                </a:solidFill>
                <a:latin typeface="KG Primary Penmanship"/>
                <a:ea typeface="KG Primary Penmanship"/>
                <a:cs typeface="KG Primary Penmanship"/>
                <a:sym typeface="KG Primary Penmanship"/>
              </a:rPr>
              <a:t>Strengthen marketing strategies in California and New York due to high sales volume.</a:t>
            </a:r>
          </a:p>
          <a:p>
            <a:pPr marL="999654" lvl="1" indent="-499827" algn="l">
              <a:lnSpc>
                <a:spcPts val="6482"/>
              </a:lnSpc>
              <a:buFont typeface="Arial"/>
              <a:buChar char="•"/>
            </a:pPr>
            <a:r>
              <a:rPr lang="en-US" sz="4630">
                <a:solidFill>
                  <a:srgbClr val="000000"/>
                </a:solidFill>
                <a:latin typeface="KG Primary Penmanship"/>
                <a:ea typeface="KG Primary Penmanship"/>
                <a:cs typeface="KG Primary Penmanship"/>
                <a:sym typeface="KG Primary Penmanship"/>
              </a:rPr>
              <a:t>Consider optimizing fast shipping options to boost sales for high-value products.</a:t>
            </a:r>
          </a:p>
        </p:txBody>
      </p:sp>
      <p:sp>
        <p:nvSpPr>
          <p:cNvPr id="6" name="TextBox 6"/>
          <p:cNvSpPr txBox="1"/>
          <p:nvPr/>
        </p:nvSpPr>
        <p:spPr>
          <a:xfrm>
            <a:off x="361709" y="565600"/>
            <a:ext cx="9198769"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Superstore Sales Data Analysis Report</a:t>
            </a:r>
          </a:p>
        </p:txBody>
      </p:sp>
      <p:sp>
        <p:nvSpPr>
          <p:cNvPr id="7" name="TextBox 7"/>
          <p:cNvSpPr txBox="1"/>
          <p:nvPr/>
        </p:nvSpPr>
        <p:spPr>
          <a:xfrm>
            <a:off x="514350" y="2358391"/>
            <a:ext cx="7003918"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Recommendations &amp; Insights</a:t>
            </a:r>
          </a:p>
        </p:txBody>
      </p:sp>
      <p:sp>
        <p:nvSpPr>
          <p:cNvPr id="8" name="Freeform 8"/>
          <p:cNvSpPr/>
          <p:nvPr/>
        </p:nvSpPr>
        <p:spPr>
          <a:xfrm>
            <a:off x="780878" y="3405473"/>
            <a:ext cx="8129471" cy="386150"/>
          </a:xfrm>
          <a:custGeom>
            <a:avLst/>
            <a:gdLst/>
            <a:ahLst/>
            <a:cxnLst/>
            <a:rect l="l" t="t" r="r" b="b"/>
            <a:pathLst>
              <a:path w="8129471" h="386150">
                <a:moveTo>
                  <a:pt x="0" y="0"/>
                </a:moveTo>
                <a:lnTo>
                  <a:pt x="8129471" y="0"/>
                </a:lnTo>
                <a:lnTo>
                  <a:pt x="8129471" y="386150"/>
                </a:lnTo>
                <a:lnTo>
                  <a:pt x="0" y="386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3500060" y="203523"/>
            <a:ext cx="1522769" cy="1692749"/>
          </a:xfrm>
          <a:custGeom>
            <a:avLst/>
            <a:gdLst/>
            <a:ahLst/>
            <a:cxnLst/>
            <a:rect l="l" t="t" r="r" b="b"/>
            <a:pathLst>
              <a:path w="1522769" h="1692749">
                <a:moveTo>
                  <a:pt x="0" y="0"/>
                </a:moveTo>
                <a:lnTo>
                  <a:pt x="1522769" y="0"/>
                </a:lnTo>
                <a:lnTo>
                  <a:pt x="1522769" y="1692749"/>
                </a:lnTo>
                <a:lnTo>
                  <a:pt x="0" y="1692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6143765" y="161128"/>
            <a:ext cx="1932228" cy="1735143"/>
          </a:xfrm>
          <a:custGeom>
            <a:avLst/>
            <a:gdLst/>
            <a:ahLst/>
            <a:cxnLst/>
            <a:rect l="l" t="t" r="r" b="b"/>
            <a:pathLst>
              <a:path w="1932228" h="1735143">
                <a:moveTo>
                  <a:pt x="0" y="0"/>
                </a:moveTo>
                <a:lnTo>
                  <a:pt x="1932228" y="0"/>
                </a:lnTo>
                <a:lnTo>
                  <a:pt x="1932228" y="1735144"/>
                </a:lnTo>
                <a:lnTo>
                  <a:pt x="0" y="1735144"/>
                </a:lnTo>
                <a:lnTo>
                  <a:pt x="0" y="0"/>
                </a:lnTo>
                <a:close/>
              </a:path>
            </a:pathLst>
          </a:custGeom>
          <a:blipFill>
            <a:blip r:embed="rId6"/>
            <a:stretch>
              <a:fillRect t="-2157" b="-5720"/>
            </a:stretch>
          </a:blipFill>
        </p:spPr>
        <p:txBody>
          <a:bodyPr/>
          <a:lstStyle/>
          <a:p>
            <a:endParaRPr lang="en-US"/>
          </a:p>
        </p:txBody>
      </p:sp>
      <p:sp>
        <p:nvSpPr>
          <p:cNvPr id="11" name="TextBox 11"/>
          <p:cNvSpPr txBox="1"/>
          <p:nvPr/>
        </p:nvSpPr>
        <p:spPr>
          <a:xfrm>
            <a:off x="780878" y="6388315"/>
            <a:ext cx="13219576" cy="2635569"/>
          </a:xfrm>
          <a:prstGeom prst="rect">
            <a:avLst/>
          </a:prstGeom>
        </p:spPr>
        <p:txBody>
          <a:bodyPr lIns="0" tIns="0" rIns="0" bIns="0" rtlCol="0" anchor="t">
            <a:spAutoFit/>
          </a:bodyPr>
          <a:lstStyle/>
          <a:p>
            <a:pPr algn="just">
              <a:lnSpc>
                <a:spcPts val="6987"/>
              </a:lnSpc>
              <a:spcBef>
                <a:spcPct val="0"/>
              </a:spcBef>
            </a:pPr>
            <a:r>
              <a:rPr lang="en-US" sz="4991" u="sng">
                <a:solidFill>
                  <a:srgbClr val="000000"/>
                </a:solidFill>
                <a:latin typeface="KG Primary Penmanship"/>
                <a:ea typeface="KG Primary Penmanship"/>
                <a:cs typeface="KG Primary Penmanship"/>
                <a:sym typeface="KG Primary Penmanship"/>
              </a:rPr>
              <a:t> Focus on Top Customers</a:t>
            </a:r>
          </a:p>
          <a:p>
            <a:pPr marL="1077634" lvl="1" indent="-538817" algn="just">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Create loyalty programs and exclusive discounts.</a:t>
            </a:r>
          </a:p>
          <a:p>
            <a:pPr marL="1077634" lvl="1" indent="-538817" algn="just">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Maintain and strengthen relationships with key customers.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59632" y="1735143"/>
            <a:ext cx="17863985" cy="8353266"/>
            <a:chOff x="0" y="0"/>
            <a:chExt cx="62860808" cy="29393948"/>
          </a:xfrm>
        </p:grpSpPr>
        <p:sp>
          <p:nvSpPr>
            <p:cNvPr id="3" name="Freeform 3"/>
            <p:cNvSpPr/>
            <p:nvPr/>
          </p:nvSpPr>
          <p:spPr>
            <a:xfrm>
              <a:off x="72390" y="72390"/>
              <a:ext cx="62716026" cy="29249169"/>
            </a:xfrm>
            <a:custGeom>
              <a:avLst/>
              <a:gdLst/>
              <a:ahLst/>
              <a:cxnLst/>
              <a:rect l="l" t="t" r="r" b="b"/>
              <a:pathLst>
                <a:path w="62716026" h="29249169">
                  <a:moveTo>
                    <a:pt x="0" y="0"/>
                  </a:moveTo>
                  <a:lnTo>
                    <a:pt x="62716026" y="0"/>
                  </a:lnTo>
                  <a:lnTo>
                    <a:pt x="62716026" y="29249169"/>
                  </a:lnTo>
                  <a:lnTo>
                    <a:pt x="0" y="29249169"/>
                  </a:lnTo>
                  <a:lnTo>
                    <a:pt x="0" y="0"/>
                  </a:lnTo>
                  <a:close/>
                </a:path>
              </a:pathLst>
            </a:custGeom>
            <a:solidFill>
              <a:srgbClr val="FFFFFF"/>
            </a:solidFill>
          </p:spPr>
          <p:txBody>
            <a:bodyPr/>
            <a:lstStyle/>
            <a:p>
              <a:endParaRPr lang="en-US"/>
            </a:p>
          </p:txBody>
        </p:sp>
        <p:sp>
          <p:nvSpPr>
            <p:cNvPr id="4" name="Freeform 4"/>
            <p:cNvSpPr/>
            <p:nvPr/>
          </p:nvSpPr>
          <p:spPr>
            <a:xfrm>
              <a:off x="0" y="0"/>
              <a:ext cx="62860808" cy="29393948"/>
            </a:xfrm>
            <a:custGeom>
              <a:avLst/>
              <a:gdLst/>
              <a:ahLst/>
              <a:cxnLst/>
              <a:rect l="l" t="t" r="r" b="b"/>
              <a:pathLst>
                <a:path w="62860808" h="29393948">
                  <a:moveTo>
                    <a:pt x="62716029" y="29249167"/>
                  </a:moveTo>
                  <a:lnTo>
                    <a:pt x="62860808" y="29249167"/>
                  </a:lnTo>
                  <a:lnTo>
                    <a:pt x="62860808" y="29393948"/>
                  </a:lnTo>
                  <a:lnTo>
                    <a:pt x="62716029" y="29393948"/>
                  </a:lnTo>
                  <a:lnTo>
                    <a:pt x="62716029" y="29249167"/>
                  </a:lnTo>
                  <a:close/>
                  <a:moveTo>
                    <a:pt x="0" y="144780"/>
                  </a:moveTo>
                  <a:lnTo>
                    <a:pt x="144780" y="144780"/>
                  </a:lnTo>
                  <a:lnTo>
                    <a:pt x="144780" y="29249167"/>
                  </a:lnTo>
                  <a:lnTo>
                    <a:pt x="0" y="29249167"/>
                  </a:lnTo>
                  <a:lnTo>
                    <a:pt x="0" y="144780"/>
                  </a:lnTo>
                  <a:close/>
                  <a:moveTo>
                    <a:pt x="0" y="29249167"/>
                  </a:moveTo>
                  <a:lnTo>
                    <a:pt x="144780" y="29249167"/>
                  </a:lnTo>
                  <a:lnTo>
                    <a:pt x="144780" y="29393948"/>
                  </a:lnTo>
                  <a:lnTo>
                    <a:pt x="0" y="29393948"/>
                  </a:lnTo>
                  <a:lnTo>
                    <a:pt x="0" y="29249167"/>
                  </a:lnTo>
                  <a:close/>
                  <a:moveTo>
                    <a:pt x="62716029" y="144780"/>
                  </a:moveTo>
                  <a:lnTo>
                    <a:pt x="62860808" y="144780"/>
                  </a:lnTo>
                  <a:lnTo>
                    <a:pt x="62860808" y="29249167"/>
                  </a:lnTo>
                  <a:lnTo>
                    <a:pt x="62716029" y="29249167"/>
                  </a:lnTo>
                  <a:lnTo>
                    <a:pt x="62716029" y="144780"/>
                  </a:lnTo>
                  <a:close/>
                  <a:moveTo>
                    <a:pt x="144780" y="29249167"/>
                  </a:moveTo>
                  <a:lnTo>
                    <a:pt x="62716029" y="29249167"/>
                  </a:lnTo>
                  <a:lnTo>
                    <a:pt x="62716029" y="29393948"/>
                  </a:lnTo>
                  <a:lnTo>
                    <a:pt x="144780" y="29393948"/>
                  </a:lnTo>
                  <a:lnTo>
                    <a:pt x="144780" y="29249167"/>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TextBox 5"/>
          <p:cNvSpPr txBox="1"/>
          <p:nvPr/>
        </p:nvSpPr>
        <p:spPr>
          <a:xfrm>
            <a:off x="380145" y="145830"/>
            <a:ext cx="9198769"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Superstore Sales Data Analysis Report</a:t>
            </a:r>
          </a:p>
        </p:txBody>
      </p:sp>
      <p:sp>
        <p:nvSpPr>
          <p:cNvPr id="6" name="TextBox 6"/>
          <p:cNvSpPr txBox="1"/>
          <p:nvPr/>
        </p:nvSpPr>
        <p:spPr>
          <a:xfrm>
            <a:off x="380145" y="1952809"/>
            <a:ext cx="7003918"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Recommendations &amp; Insights</a:t>
            </a:r>
          </a:p>
        </p:txBody>
      </p:sp>
      <p:sp>
        <p:nvSpPr>
          <p:cNvPr id="7" name="Freeform 7"/>
          <p:cNvSpPr/>
          <p:nvPr/>
        </p:nvSpPr>
        <p:spPr>
          <a:xfrm>
            <a:off x="1449442" y="2754329"/>
            <a:ext cx="8129471" cy="386150"/>
          </a:xfrm>
          <a:custGeom>
            <a:avLst/>
            <a:gdLst/>
            <a:ahLst/>
            <a:cxnLst/>
            <a:rect l="l" t="t" r="r" b="b"/>
            <a:pathLst>
              <a:path w="8129471" h="386150">
                <a:moveTo>
                  <a:pt x="0" y="0"/>
                </a:moveTo>
                <a:lnTo>
                  <a:pt x="8129472" y="0"/>
                </a:lnTo>
                <a:lnTo>
                  <a:pt x="8129472" y="386150"/>
                </a:lnTo>
                <a:lnTo>
                  <a:pt x="0" y="386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463189" y="0"/>
            <a:ext cx="1522769" cy="1692749"/>
          </a:xfrm>
          <a:custGeom>
            <a:avLst/>
            <a:gdLst/>
            <a:ahLst/>
            <a:cxnLst/>
            <a:rect l="l" t="t" r="r" b="b"/>
            <a:pathLst>
              <a:path w="1522769" h="1692749">
                <a:moveTo>
                  <a:pt x="0" y="0"/>
                </a:moveTo>
                <a:lnTo>
                  <a:pt x="1522769" y="0"/>
                </a:lnTo>
                <a:lnTo>
                  <a:pt x="1522769" y="1692749"/>
                </a:lnTo>
                <a:lnTo>
                  <a:pt x="0" y="1692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6143765" y="0"/>
            <a:ext cx="1932228" cy="1735143"/>
          </a:xfrm>
          <a:custGeom>
            <a:avLst/>
            <a:gdLst/>
            <a:ahLst/>
            <a:cxnLst/>
            <a:rect l="l" t="t" r="r" b="b"/>
            <a:pathLst>
              <a:path w="1932228" h="1735143">
                <a:moveTo>
                  <a:pt x="0" y="0"/>
                </a:moveTo>
                <a:lnTo>
                  <a:pt x="1932228" y="0"/>
                </a:lnTo>
                <a:lnTo>
                  <a:pt x="1932228" y="1735143"/>
                </a:lnTo>
                <a:lnTo>
                  <a:pt x="0" y="1735143"/>
                </a:lnTo>
                <a:lnTo>
                  <a:pt x="0" y="0"/>
                </a:lnTo>
                <a:close/>
              </a:path>
            </a:pathLst>
          </a:custGeom>
          <a:blipFill>
            <a:blip r:embed="rId6"/>
            <a:stretch>
              <a:fillRect t="-2157" b="-5720"/>
            </a:stretch>
          </a:blipFill>
        </p:spPr>
        <p:txBody>
          <a:bodyPr/>
          <a:lstStyle/>
          <a:p>
            <a:endParaRPr lang="en-US"/>
          </a:p>
        </p:txBody>
      </p:sp>
      <p:sp>
        <p:nvSpPr>
          <p:cNvPr id="10" name="TextBox 10"/>
          <p:cNvSpPr txBox="1"/>
          <p:nvPr/>
        </p:nvSpPr>
        <p:spPr>
          <a:xfrm>
            <a:off x="528616" y="3054754"/>
            <a:ext cx="17230769" cy="6939422"/>
          </a:xfrm>
          <a:prstGeom prst="rect">
            <a:avLst/>
          </a:prstGeom>
        </p:spPr>
        <p:txBody>
          <a:bodyPr lIns="0" tIns="0" rIns="0" bIns="0" rtlCol="0" anchor="t">
            <a:spAutoFit/>
          </a:bodyPr>
          <a:lstStyle/>
          <a:p>
            <a:pPr algn="just">
              <a:lnSpc>
                <a:spcPts val="5505"/>
              </a:lnSpc>
              <a:spcBef>
                <a:spcPct val="0"/>
              </a:spcBef>
            </a:pPr>
            <a:r>
              <a:rPr lang="en-US" sz="3932" u="sng">
                <a:solidFill>
                  <a:srgbClr val="000000"/>
                </a:solidFill>
                <a:latin typeface="KG Primary Penmanship"/>
                <a:ea typeface="KG Primary Penmanship"/>
                <a:cs typeface="KG Primary Penmanship"/>
                <a:sym typeface="KG Primary Penmanship"/>
              </a:rPr>
              <a:t>Reevaluate Underperforming Products</a:t>
            </a:r>
          </a:p>
          <a:p>
            <a:pPr marL="849015" lvl="1" indent="-424507" algn="just">
              <a:lnSpc>
                <a:spcPts val="5505"/>
              </a:lnSpc>
              <a:buFont typeface="Arial"/>
              <a:buChar char="•"/>
            </a:pPr>
            <a:r>
              <a:rPr lang="en-US" sz="3932">
                <a:solidFill>
                  <a:srgbClr val="000000"/>
                </a:solidFill>
                <a:latin typeface="KG Primary Penmanship"/>
                <a:ea typeface="KG Primary Penmanship"/>
                <a:cs typeface="KG Primary Penmanship"/>
                <a:sym typeface="KG Primary Penmanship"/>
              </a:rPr>
              <a:t>Low-performing products: Eureka Disposables and Avery 5.</a:t>
            </a:r>
          </a:p>
          <a:p>
            <a:pPr marL="849015" lvl="1" indent="-424507" algn="just">
              <a:lnSpc>
                <a:spcPts val="5505"/>
              </a:lnSpc>
              <a:buFont typeface="Arial"/>
              <a:buChar char="•"/>
            </a:pPr>
            <a:r>
              <a:rPr lang="en-US" sz="3932">
                <a:solidFill>
                  <a:srgbClr val="000000"/>
                </a:solidFill>
                <a:latin typeface="KG Primary Penmanship"/>
                <a:ea typeface="KG Primary Penmanship"/>
                <a:cs typeface="KG Primary Penmanship"/>
                <a:sym typeface="KG Primary Penmanship"/>
              </a:rPr>
              <a:t>Recommendation: Analyze root causes (pricing/marketing) or consider removing them from the market.</a:t>
            </a:r>
          </a:p>
          <a:p>
            <a:pPr algn="just">
              <a:lnSpc>
                <a:spcPts val="5505"/>
              </a:lnSpc>
              <a:spcBef>
                <a:spcPct val="0"/>
              </a:spcBef>
            </a:pPr>
            <a:r>
              <a:rPr lang="en-US" sz="3932" u="sng">
                <a:solidFill>
                  <a:srgbClr val="000000"/>
                </a:solidFill>
                <a:latin typeface="KG Primary Penmanship"/>
                <a:ea typeface="KG Primary Penmanship"/>
                <a:cs typeface="KG Primary Penmanship"/>
                <a:sym typeface="KG Primary Penmanship"/>
              </a:rPr>
              <a:t>Leverage Best-Selling Products</a:t>
            </a:r>
          </a:p>
          <a:p>
            <a:pPr marL="849015" lvl="1" indent="-424507" algn="just">
              <a:lnSpc>
                <a:spcPts val="5505"/>
              </a:lnSpc>
              <a:buFont typeface="Arial"/>
              <a:buChar char="•"/>
            </a:pPr>
            <a:r>
              <a:rPr lang="en-US" sz="3932">
                <a:solidFill>
                  <a:srgbClr val="000000"/>
                </a:solidFill>
                <a:latin typeface="KG Primary Penmanship"/>
                <a:ea typeface="KG Primary Penmanship"/>
                <a:cs typeface="KG Primary Penmanship"/>
                <a:sym typeface="KG Primary Penmanship"/>
              </a:rPr>
              <a:t>Example: Canon Copier with sales exceeding $60K.</a:t>
            </a:r>
          </a:p>
          <a:p>
            <a:pPr marL="849015" lvl="1" indent="-424507" algn="just">
              <a:lnSpc>
                <a:spcPts val="5505"/>
              </a:lnSpc>
              <a:buFont typeface="Arial"/>
              <a:buChar char="•"/>
            </a:pPr>
            <a:r>
              <a:rPr lang="en-US" sz="3932">
                <a:solidFill>
                  <a:srgbClr val="000000"/>
                </a:solidFill>
                <a:latin typeface="KG Primary Penmanship"/>
                <a:ea typeface="KG Primary Penmanship"/>
                <a:cs typeface="KG Primary Penmanship"/>
                <a:sym typeface="KG Primary Penmanship"/>
              </a:rPr>
              <a:t>Recommendation: Increase promotion and ensure adequate stock to meet demand.</a:t>
            </a:r>
          </a:p>
          <a:p>
            <a:pPr algn="just">
              <a:lnSpc>
                <a:spcPts val="5505"/>
              </a:lnSpc>
              <a:spcBef>
                <a:spcPct val="0"/>
              </a:spcBef>
            </a:pPr>
            <a:r>
              <a:rPr lang="en-US" sz="3932" u="sng">
                <a:solidFill>
                  <a:srgbClr val="000000"/>
                </a:solidFill>
                <a:latin typeface="KG Primary Penmanship"/>
                <a:ea typeface="KG Primary Penmanship"/>
                <a:cs typeface="KG Primary Penmanship"/>
                <a:sym typeface="KG Primary Penmanship"/>
              </a:rPr>
              <a:t>Improve Regional Performance</a:t>
            </a:r>
          </a:p>
          <a:p>
            <a:pPr marL="849015" lvl="1" indent="-424507" algn="just">
              <a:lnSpc>
                <a:spcPts val="5505"/>
              </a:lnSpc>
              <a:buFont typeface="Arial"/>
              <a:buChar char="•"/>
            </a:pPr>
            <a:r>
              <a:rPr lang="en-US" sz="3932">
                <a:solidFill>
                  <a:srgbClr val="000000"/>
                </a:solidFill>
                <a:latin typeface="KG Primary Penmanship"/>
                <a:ea typeface="KG Primary Penmanship"/>
                <a:cs typeface="KG Primary Penmanship"/>
                <a:sym typeface="KG Primary Penmanship"/>
              </a:rPr>
              <a:t>East = 29.6% of sales | South = only 17.2%.</a:t>
            </a:r>
          </a:p>
          <a:p>
            <a:pPr marL="849015" lvl="1" indent="-424507" algn="just">
              <a:lnSpc>
                <a:spcPts val="5505"/>
              </a:lnSpc>
              <a:buFont typeface="Arial"/>
              <a:buChar char="•"/>
            </a:pPr>
            <a:r>
              <a:rPr lang="en-US" sz="3932">
                <a:solidFill>
                  <a:srgbClr val="000000"/>
                </a:solidFill>
                <a:latin typeface="KG Primary Penmanship"/>
                <a:ea typeface="KG Primary Penmanship"/>
                <a:cs typeface="KG Primary Penmanship"/>
                <a:sym typeface="KG Primary Penmanship"/>
              </a:rPr>
              <a:t>Recommendation: Boost marketing efforts in low-performing regions like the South.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2007" y="1392219"/>
            <a:ext cx="17863985" cy="8758848"/>
            <a:chOff x="0" y="0"/>
            <a:chExt cx="62860808" cy="30821133"/>
          </a:xfrm>
        </p:grpSpPr>
        <p:sp>
          <p:nvSpPr>
            <p:cNvPr id="3" name="Freeform 3"/>
            <p:cNvSpPr/>
            <p:nvPr/>
          </p:nvSpPr>
          <p:spPr>
            <a:xfrm>
              <a:off x="72390" y="72390"/>
              <a:ext cx="62716026" cy="30676353"/>
            </a:xfrm>
            <a:custGeom>
              <a:avLst/>
              <a:gdLst/>
              <a:ahLst/>
              <a:cxnLst/>
              <a:rect l="l" t="t" r="r" b="b"/>
              <a:pathLst>
                <a:path w="62716026" h="30676353">
                  <a:moveTo>
                    <a:pt x="0" y="0"/>
                  </a:moveTo>
                  <a:lnTo>
                    <a:pt x="62716026" y="0"/>
                  </a:lnTo>
                  <a:lnTo>
                    <a:pt x="62716026" y="30676353"/>
                  </a:lnTo>
                  <a:lnTo>
                    <a:pt x="0" y="30676353"/>
                  </a:lnTo>
                  <a:lnTo>
                    <a:pt x="0" y="0"/>
                  </a:lnTo>
                  <a:close/>
                </a:path>
              </a:pathLst>
            </a:custGeom>
            <a:solidFill>
              <a:srgbClr val="FFFFFF"/>
            </a:solidFill>
          </p:spPr>
          <p:txBody>
            <a:bodyPr/>
            <a:lstStyle/>
            <a:p>
              <a:endParaRPr lang="en-US"/>
            </a:p>
          </p:txBody>
        </p:sp>
        <p:sp>
          <p:nvSpPr>
            <p:cNvPr id="4" name="Freeform 4"/>
            <p:cNvSpPr/>
            <p:nvPr/>
          </p:nvSpPr>
          <p:spPr>
            <a:xfrm>
              <a:off x="0" y="0"/>
              <a:ext cx="62860808" cy="30821133"/>
            </a:xfrm>
            <a:custGeom>
              <a:avLst/>
              <a:gdLst/>
              <a:ahLst/>
              <a:cxnLst/>
              <a:rect l="l" t="t" r="r" b="b"/>
              <a:pathLst>
                <a:path w="62860808" h="30821133">
                  <a:moveTo>
                    <a:pt x="62716029" y="30676354"/>
                  </a:moveTo>
                  <a:lnTo>
                    <a:pt x="62860808" y="30676354"/>
                  </a:lnTo>
                  <a:lnTo>
                    <a:pt x="62860808" y="30821133"/>
                  </a:lnTo>
                  <a:lnTo>
                    <a:pt x="62716029" y="30821133"/>
                  </a:lnTo>
                  <a:lnTo>
                    <a:pt x="62716029" y="30676354"/>
                  </a:lnTo>
                  <a:close/>
                  <a:moveTo>
                    <a:pt x="0" y="144780"/>
                  </a:moveTo>
                  <a:lnTo>
                    <a:pt x="144780" y="144780"/>
                  </a:lnTo>
                  <a:lnTo>
                    <a:pt x="144780" y="30676354"/>
                  </a:lnTo>
                  <a:lnTo>
                    <a:pt x="0" y="30676354"/>
                  </a:lnTo>
                  <a:lnTo>
                    <a:pt x="0" y="144780"/>
                  </a:lnTo>
                  <a:close/>
                  <a:moveTo>
                    <a:pt x="0" y="30676354"/>
                  </a:moveTo>
                  <a:lnTo>
                    <a:pt x="144780" y="30676354"/>
                  </a:lnTo>
                  <a:lnTo>
                    <a:pt x="144780" y="30821133"/>
                  </a:lnTo>
                  <a:lnTo>
                    <a:pt x="0" y="30821133"/>
                  </a:lnTo>
                  <a:lnTo>
                    <a:pt x="0" y="30676354"/>
                  </a:lnTo>
                  <a:close/>
                  <a:moveTo>
                    <a:pt x="62716029" y="144780"/>
                  </a:moveTo>
                  <a:lnTo>
                    <a:pt x="62860808" y="144780"/>
                  </a:lnTo>
                  <a:lnTo>
                    <a:pt x="62860808" y="30676354"/>
                  </a:lnTo>
                  <a:lnTo>
                    <a:pt x="62716029" y="30676354"/>
                  </a:lnTo>
                  <a:lnTo>
                    <a:pt x="62716029" y="144780"/>
                  </a:lnTo>
                  <a:close/>
                  <a:moveTo>
                    <a:pt x="144780" y="30676354"/>
                  </a:moveTo>
                  <a:lnTo>
                    <a:pt x="62716029" y="30676354"/>
                  </a:lnTo>
                  <a:lnTo>
                    <a:pt x="62716029" y="30821133"/>
                  </a:lnTo>
                  <a:lnTo>
                    <a:pt x="144780" y="30821133"/>
                  </a:lnTo>
                  <a:lnTo>
                    <a:pt x="144780" y="30676354"/>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TextBox 5"/>
          <p:cNvSpPr txBox="1"/>
          <p:nvPr/>
        </p:nvSpPr>
        <p:spPr>
          <a:xfrm>
            <a:off x="380145" y="145830"/>
            <a:ext cx="9198769"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Superstore Sales Data Analysis Report</a:t>
            </a:r>
          </a:p>
        </p:txBody>
      </p:sp>
      <p:sp>
        <p:nvSpPr>
          <p:cNvPr id="6" name="TextBox 6"/>
          <p:cNvSpPr txBox="1"/>
          <p:nvPr/>
        </p:nvSpPr>
        <p:spPr>
          <a:xfrm>
            <a:off x="541216" y="1699508"/>
            <a:ext cx="7003918"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Recommendations &amp; Insights</a:t>
            </a:r>
          </a:p>
        </p:txBody>
      </p:sp>
      <p:sp>
        <p:nvSpPr>
          <p:cNvPr id="7" name="Freeform 7"/>
          <p:cNvSpPr/>
          <p:nvPr/>
        </p:nvSpPr>
        <p:spPr>
          <a:xfrm>
            <a:off x="541216" y="2563328"/>
            <a:ext cx="8129471" cy="386150"/>
          </a:xfrm>
          <a:custGeom>
            <a:avLst/>
            <a:gdLst/>
            <a:ahLst/>
            <a:cxnLst/>
            <a:rect l="l" t="t" r="r" b="b"/>
            <a:pathLst>
              <a:path w="8129471" h="386150">
                <a:moveTo>
                  <a:pt x="0" y="0"/>
                </a:moveTo>
                <a:lnTo>
                  <a:pt x="8129471" y="0"/>
                </a:lnTo>
                <a:lnTo>
                  <a:pt x="8129471" y="386150"/>
                </a:lnTo>
                <a:lnTo>
                  <a:pt x="0" y="386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733540" y="0"/>
            <a:ext cx="1252417" cy="1392219"/>
          </a:xfrm>
          <a:custGeom>
            <a:avLst/>
            <a:gdLst/>
            <a:ahLst/>
            <a:cxnLst/>
            <a:rect l="l" t="t" r="r" b="b"/>
            <a:pathLst>
              <a:path w="1252417" h="1392219">
                <a:moveTo>
                  <a:pt x="0" y="0"/>
                </a:moveTo>
                <a:lnTo>
                  <a:pt x="1252418" y="0"/>
                </a:lnTo>
                <a:lnTo>
                  <a:pt x="1252418" y="1392219"/>
                </a:lnTo>
                <a:lnTo>
                  <a:pt x="0" y="1392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6418072" y="0"/>
            <a:ext cx="1657920" cy="1488815"/>
          </a:xfrm>
          <a:custGeom>
            <a:avLst/>
            <a:gdLst/>
            <a:ahLst/>
            <a:cxnLst/>
            <a:rect l="l" t="t" r="r" b="b"/>
            <a:pathLst>
              <a:path w="1657920" h="1488815">
                <a:moveTo>
                  <a:pt x="0" y="0"/>
                </a:moveTo>
                <a:lnTo>
                  <a:pt x="1657921" y="0"/>
                </a:lnTo>
                <a:lnTo>
                  <a:pt x="1657921" y="1488815"/>
                </a:lnTo>
                <a:lnTo>
                  <a:pt x="0" y="1488815"/>
                </a:lnTo>
                <a:lnTo>
                  <a:pt x="0" y="0"/>
                </a:lnTo>
                <a:close/>
              </a:path>
            </a:pathLst>
          </a:custGeom>
          <a:blipFill>
            <a:blip r:embed="rId6"/>
            <a:stretch>
              <a:fillRect t="-2157" b="-5720"/>
            </a:stretch>
          </a:blipFill>
        </p:spPr>
        <p:txBody>
          <a:bodyPr/>
          <a:lstStyle/>
          <a:p>
            <a:endParaRPr lang="en-US"/>
          </a:p>
        </p:txBody>
      </p:sp>
      <p:sp>
        <p:nvSpPr>
          <p:cNvPr id="10" name="TextBox 10"/>
          <p:cNvSpPr txBox="1"/>
          <p:nvPr/>
        </p:nvSpPr>
        <p:spPr>
          <a:xfrm>
            <a:off x="1016432" y="2993722"/>
            <a:ext cx="16230600" cy="6767608"/>
          </a:xfrm>
          <a:prstGeom prst="rect">
            <a:avLst/>
          </a:prstGeom>
        </p:spPr>
        <p:txBody>
          <a:bodyPr lIns="0" tIns="0" rIns="0" bIns="0" rtlCol="0" anchor="t">
            <a:spAutoFit/>
          </a:bodyPr>
          <a:lstStyle/>
          <a:p>
            <a:pPr algn="just">
              <a:lnSpc>
                <a:spcPts val="5383"/>
              </a:lnSpc>
              <a:spcBef>
                <a:spcPct val="0"/>
              </a:spcBef>
            </a:pPr>
            <a:r>
              <a:rPr lang="en-US" sz="3845" u="sng">
                <a:solidFill>
                  <a:srgbClr val="000000"/>
                </a:solidFill>
                <a:latin typeface="KG Primary Penmanship"/>
                <a:ea typeface="KG Primary Penmanship"/>
                <a:cs typeface="KG Primary Penmanship"/>
                <a:sym typeface="KG Primary Penmanship"/>
              </a:rPr>
              <a:t>Focus on the “Consumer” Segment</a:t>
            </a:r>
          </a:p>
          <a:p>
            <a:pPr marL="830276" lvl="1" indent="-415138" algn="just">
              <a:lnSpc>
                <a:spcPts val="5383"/>
              </a:lnSpc>
              <a:buFont typeface="Arial"/>
              <a:buChar char="•"/>
            </a:pPr>
            <a:r>
              <a:rPr lang="en-US" sz="3845">
                <a:solidFill>
                  <a:srgbClr val="000000"/>
                </a:solidFill>
                <a:latin typeface="KG Primary Penmanship"/>
                <a:ea typeface="KG Primary Penmanship"/>
                <a:cs typeface="KG Primary Penmanship"/>
                <a:sym typeface="KG Primary Penmanship"/>
              </a:rPr>
              <a:t>Consumers account for over 50% of total sales.</a:t>
            </a:r>
          </a:p>
          <a:p>
            <a:pPr marL="830276" lvl="1" indent="-415138" algn="just">
              <a:lnSpc>
                <a:spcPts val="5383"/>
              </a:lnSpc>
              <a:buFont typeface="Arial"/>
              <a:buChar char="•"/>
            </a:pPr>
            <a:r>
              <a:rPr lang="en-US" sz="3845">
                <a:solidFill>
                  <a:srgbClr val="000000"/>
                </a:solidFill>
                <a:latin typeface="KG Primary Penmanship"/>
                <a:ea typeface="KG Primary Penmanship"/>
                <a:cs typeface="KG Primary Penmanship"/>
                <a:sym typeface="KG Primary Penmanship"/>
              </a:rPr>
              <a:t>Recommendation: Expand product offerings and marketing strategies targeting this segment.</a:t>
            </a:r>
          </a:p>
          <a:p>
            <a:pPr algn="just">
              <a:lnSpc>
                <a:spcPts val="5383"/>
              </a:lnSpc>
              <a:spcBef>
                <a:spcPct val="0"/>
              </a:spcBef>
            </a:pPr>
            <a:r>
              <a:rPr lang="en-US" sz="3845" u="sng">
                <a:solidFill>
                  <a:srgbClr val="000000"/>
                </a:solidFill>
                <a:latin typeface="KG Primary Penmanship"/>
                <a:ea typeface="KG Primary Penmanship"/>
                <a:cs typeface="KG Primary Penmanship"/>
                <a:sym typeface="KG Primary Penmanship"/>
              </a:rPr>
              <a:t>Analyze Seasonal Sales Trends</a:t>
            </a:r>
          </a:p>
          <a:p>
            <a:pPr marL="830276" lvl="1" indent="-415138" algn="just">
              <a:lnSpc>
                <a:spcPts val="5383"/>
              </a:lnSpc>
              <a:buFont typeface="Arial"/>
              <a:buChar char="•"/>
            </a:pPr>
            <a:r>
              <a:rPr lang="en-US" sz="3845">
                <a:solidFill>
                  <a:srgbClr val="000000"/>
                </a:solidFill>
                <a:latin typeface="KG Primary Penmanship"/>
                <a:ea typeface="KG Primary Penmanship"/>
                <a:cs typeface="KG Primary Penmanship"/>
                <a:sym typeface="KG Primary Penmanship"/>
              </a:rPr>
              <a:t>Peak sales in November and December.</a:t>
            </a:r>
          </a:p>
          <a:p>
            <a:pPr marL="830276" lvl="1" indent="-415138" algn="just">
              <a:lnSpc>
                <a:spcPts val="5383"/>
              </a:lnSpc>
              <a:buFont typeface="Arial"/>
              <a:buChar char="•"/>
            </a:pPr>
            <a:r>
              <a:rPr lang="en-US" sz="3845">
                <a:solidFill>
                  <a:srgbClr val="000000"/>
                </a:solidFill>
                <a:latin typeface="KG Primary Penmanship"/>
                <a:ea typeface="KG Primary Penmanship"/>
                <a:cs typeface="KG Primary Penmanship"/>
                <a:sym typeface="KG Primary Penmanship"/>
              </a:rPr>
              <a:t>Recommendation: Maximize promotions during these high-demand months.</a:t>
            </a:r>
          </a:p>
          <a:p>
            <a:pPr algn="just">
              <a:lnSpc>
                <a:spcPts val="5383"/>
              </a:lnSpc>
              <a:spcBef>
                <a:spcPct val="0"/>
              </a:spcBef>
            </a:pPr>
            <a:r>
              <a:rPr lang="en-US" sz="3845" u="sng">
                <a:solidFill>
                  <a:srgbClr val="000000"/>
                </a:solidFill>
                <a:latin typeface="KG Primary Penmanship"/>
                <a:ea typeface="KG Primary Penmanship"/>
                <a:cs typeface="KG Primary Penmanship"/>
                <a:sym typeface="KG Primary Penmanship"/>
              </a:rPr>
              <a:t> Reduce Average Shipping Time</a:t>
            </a:r>
          </a:p>
          <a:p>
            <a:pPr marL="830276" lvl="1" indent="-415138" algn="just">
              <a:lnSpc>
                <a:spcPts val="5383"/>
              </a:lnSpc>
              <a:buFont typeface="Arial"/>
              <a:buChar char="•"/>
            </a:pPr>
            <a:r>
              <a:rPr lang="en-US" sz="3845">
                <a:solidFill>
                  <a:srgbClr val="000000"/>
                </a:solidFill>
                <a:latin typeface="KG Primary Penmanship"/>
                <a:ea typeface="KG Primary Penmanship"/>
                <a:cs typeface="KG Primary Penmanship"/>
                <a:sym typeface="KG Primary Penmanship"/>
              </a:rPr>
              <a:t>Current average = 4 days.</a:t>
            </a:r>
          </a:p>
          <a:p>
            <a:pPr marL="830276" lvl="1" indent="-415138" algn="just">
              <a:lnSpc>
                <a:spcPts val="5383"/>
              </a:lnSpc>
              <a:buFont typeface="Arial"/>
              <a:buChar char="•"/>
            </a:pPr>
            <a:r>
              <a:rPr lang="en-US" sz="3845">
                <a:solidFill>
                  <a:srgbClr val="000000"/>
                </a:solidFill>
                <a:latin typeface="KG Primary Penmanship"/>
                <a:ea typeface="KG Primary Penmanship"/>
                <a:cs typeface="KG Primary Penmanship"/>
                <a:sym typeface="KG Primary Penmanship"/>
              </a:rPr>
              <a:t>Recommendation: Use "Same Day" and "Second Class" shipping, especially in major cities.</a:t>
            </a:r>
          </a:p>
          <a:p>
            <a:pPr marL="830276" lvl="1" indent="-415138" algn="just">
              <a:lnSpc>
                <a:spcPts val="5383"/>
              </a:lnSpc>
              <a:buFont typeface="Arial"/>
              <a:buChar char="•"/>
            </a:pPr>
            <a:r>
              <a:rPr lang="en-US" sz="3845">
                <a:solidFill>
                  <a:srgbClr val="000000"/>
                </a:solidFill>
                <a:latin typeface="KG Primary Penmanship"/>
                <a:ea typeface="KG Primary Penmanship"/>
                <a:cs typeface="KG Primary Penmanship"/>
                <a:sym typeface="KG Primary Penmanship"/>
              </a:rPr>
              <a:t>Faster shipping = higher satisfaction = more sales.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2007" y="1528152"/>
            <a:ext cx="17863985" cy="8371701"/>
            <a:chOff x="0" y="0"/>
            <a:chExt cx="62860808" cy="29458820"/>
          </a:xfrm>
        </p:grpSpPr>
        <p:sp>
          <p:nvSpPr>
            <p:cNvPr id="3" name="Freeform 3"/>
            <p:cNvSpPr/>
            <p:nvPr/>
          </p:nvSpPr>
          <p:spPr>
            <a:xfrm>
              <a:off x="72390" y="72390"/>
              <a:ext cx="62716026" cy="29314040"/>
            </a:xfrm>
            <a:custGeom>
              <a:avLst/>
              <a:gdLst/>
              <a:ahLst/>
              <a:cxnLst/>
              <a:rect l="l" t="t" r="r" b="b"/>
              <a:pathLst>
                <a:path w="62716026" h="29314040">
                  <a:moveTo>
                    <a:pt x="0" y="0"/>
                  </a:moveTo>
                  <a:lnTo>
                    <a:pt x="62716026" y="0"/>
                  </a:lnTo>
                  <a:lnTo>
                    <a:pt x="62716026" y="29314040"/>
                  </a:lnTo>
                  <a:lnTo>
                    <a:pt x="0" y="29314040"/>
                  </a:lnTo>
                  <a:lnTo>
                    <a:pt x="0" y="0"/>
                  </a:lnTo>
                  <a:close/>
                </a:path>
              </a:pathLst>
            </a:custGeom>
            <a:solidFill>
              <a:srgbClr val="FFFFFF"/>
            </a:solidFill>
          </p:spPr>
          <p:txBody>
            <a:bodyPr/>
            <a:lstStyle/>
            <a:p>
              <a:endParaRPr lang="en-US"/>
            </a:p>
          </p:txBody>
        </p:sp>
        <p:sp>
          <p:nvSpPr>
            <p:cNvPr id="4" name="Freeform 4"/>
            <p:cNvSpPr/>
            <p:nvPr/>
          </p:nvSpPr>
          <p:spPr>
            <a:xfrm>
              <a:off x="0" y="0"/>
              <a:ext cx="62860808" cy="29458819"/>
            </a:xfrm>
            <a:custGeom>
              <a:avLst/>
              <a:gdLst/>
              <a:ahLst/>
              <a:cxnLst/>
              <a:rect l="l" t="t" r="r" b="b"/>
              <a:pathLst>
                <a:path w="62860808" h="29458819">
                  <a:moveTo>
                    <a:pt x="62716029" y="29314040"/>
                  </a:moveTo>
                  <a:lnTo>
                    <a:pt x="62860808" y="29314040"/>
                  </a:lnTo>
                  <a:lnTo>
                    <a:pt x="62860808" y="29458819"/>
                  </a:lnTo>
                  <a:lnTo>
                    <a:pt x="62716029" y="29458819"/>
                  </a:lnTo>
                  <a:lnTo>
                    <a:pt x="62716029" y="29314040"/>
                  </a:lnTo>
                  <a:close/>
                  <a:moveTo>
                    <a:pt x="0" y="144780"/>
                  </a:moveTo>
                  <a:lnTo>
                    <a:pt x="144780" y="144780"/>
                  </a:lnTo>
                  <a:lnTo>
                    <a:pt x="144780" y="29314040"/>
                  </a:lnTo>
                  <a:lnTo>
                    <a:pt x="0" y="29314040"/>
                  </a:lnTo>
                  <a:lnTo>
                    <a:pt x="0" y="144780"/>
                  </a:lnTo>
                  <a:close/>
                  <a:moveTo>
                    <a:pt x="0" y="29314040"/>
                  </a:moveTo>
                  <a:lnTo>
                    <a:pt x="144780" y="29314040"/>
                  </a:lnTo>
                  <a:lnTo>
                    <a:pt x="144780" y="29458819"/>
                  </a:lnTo>
                  <a:lnTo>
                    <a:pt x="0" y="29458819"/>
                  </a:lnTo>
                  <a:lnTo>
                    <a:pt x="0" y="29314040"/>
                  </a:lnTo>
                  <a:close/>
                  <a:moveTo>
                    <a:pt x="62716029" y="144780"/>
                  </a:moveTo>
                  <a:lnTo>
                    <a:pt x="62860808" y="144780"/>
                  </a:lnTo>
                  <a:lnTo>
                    <a:pt x="62860808" y="29314040"/>
                  </a:lnTo>
                  <a:lnTo>
                    <a:pt x="62716029" y="29314040"/>
                  </a:lnTo>
                  <a:lnTo>
                    <a:pt x="62716029" y="144780"/>
                  </a:lnTo>
                  <a:close/>
                  <a:moveTo>
                    <a:pt x="144780" y="29314040"/>
                  </a:moveTo>
                  <a:lnTo>
                    <a:pt x="62716029" y="29314040"/>
                  </a:lnTo>
                  <a:lnTo>
                    <a:pt x="62716029" y="29458819"/>
                  </a:lnTo>
                  <a:lnTo>
                    <a:pt x="144780" y="29458819"/>
                  </a:lnTo>
                  <a:lnTo>
                    <a:pt x="144780" y="29314040"/>
                  </a:lnTo>
                  <a:close/>
                  <a:moveTo>
                    <a:pt x="62716029" y="0"/>
                  </a:moveTo>
                  <a:lnTo>
                    <a:pt x="62860808" y="0"/>
                  </a:lnTo>
                  <a:lnTo>
                    <a:pt x="62860808" y="144780"/>
                  </a:lnTo>
                  <a:lnTo>
                    <a:pt x="62716029" y="144780"/>
                  </a:lnTo>
                  <a:lnTo>
                    <a:pt x="62716029" y="0"/>
                  </a:lnTo>
                  <a:close/>
                  <a:moveTo>
                    <a:pt x="0" y="0"/>
                  </a:moveTo>
                  <a:lnTo>
                    <a:pt x="144780" y="0"/>
                  </a:lnTo>
                  <a:lnTo>
                    <a:pt x="144780" y="144780"/>
                  </a:lnTo>
                  <a:lnTo>
                    <a:pt x="0" y="144780"/>
                  </a:lnTo>
                  <a:lnTo>
                    <a:pt x="0" y="0"/>
                  </a:lnTo>
                  <a:close/>
                  <a:moveTo>
                    <a:pt x="144780" y="0"/>
                  </a:moveTo>
                  <a:lnTo>
                    <a:pt x="62716029" y="0"/>
                  </a:lnTo>
                  <a:lnTo>
                    <a:pt x="62716029" y="144780"/>
                  </a:lnTo>
                  <a:lnTo>
                    <a:pt x="144780" y="144780"/>
                  </a:lnTo>
                  <a:lnTo>
                    <a:pt x="144780" y="0"/>
                  </a:lnTo>
                  <a:close/>
                </a:path>
              </a:pathLst>
            </a:custGeom>
            <a:solidFill>
              <a:srgbClr val="000000"/>
            </a:solidFill>
          </p:spPr>
          <p:txBody>
            <a:bodyPr/>
            <a:lstStyle/>
            <a:p>
              <a:endParaRPr lang="en-US"/>
            </a:p>
          </p:txBody>
        </p:sp>
      </p:grpSp>
      <p:sp>
        <p:nvSpPr>
          <p:cNvPr id="5" name="TextBox 5"/>
          <p:cNvSpPr txBox="1"/>
          <p:nvPr/>
        </p:nvSpPr>
        <p:spPr>
          <a:xfrm>
            <a:off x="380145" y="145830"/>
            <a:ext cx="9198769"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Superstore Sales Data Analysis Report</a:t>
            </a:r>
          </a:p>
        </p:txBody>
      </p:sp>
      <p:sp>
        <p:nvSpPr>
          <p:cNvPr id="6" name="TextBox 6"/>
          <p:cNvSpPr txBox="1"/>
          <p:nvPr/>
        </p:nvSpPr>
        <p:spPr>
          <a:xfrm>
            <a:off x="541216" y="1699508"/>
            <a:ext cx="7003918" cy="863820"/>
          </a:xfrm>
          <a:prstGeom prst="rect">
            <a:avLst/>
          </a:prstGeom>
        </p:spPr>
        <p:txBody>
          <a:bodyPr lIns="0" tIns="0" rIns="0" bIns="0" rtlCol="0" anchor="t">
            <a:spAutoFit/>
          </a:bodyPr>
          <a:lstStyle/>
          <a:p>
            <a:pPr algn="ctr">
              <a:lnSpc>
                <a:spcPts val="6987"/>
              </a:lnSpc>
              <a:spcBef>
                <a:spcPct val="0"/>
              </a:spcBef>
            </a:pPr>
            <a:r>
              <a:rPr lang="en-US" sz="4991">
                <a:solidFill>
                  <a:srgbClr val="000000"/>
                </a:solidFill>
                <a:latin typeface="KG Primary Penmanship"/>
                <a:ea typeface="KG Primary Penmanship"/>
                <a:cs typeface="KG Primary Penmanship"/>
                <a:sym typeface="KG Primary Penmanship"/>
              </a:rPr>
              <a:t>🔍 Recommendations &amp; Insights</a:t>
            </a:r>
          </a:p>
        </p:txBody>
      </p:sp>
      <p:sp>
        <p:nvSpPr>
          <p:cNvPr id="7" name="Freeform 7"/>
          <p:cNvSpPr/>
          <p:nvPr/>
        </p:nvSpPr>
        <p:spPr>
          <a:xfrm>
            <a:off x="541216" y="2563328"/>
            <a:ext cx="8129471" cy="386150"/>
          </a:xfrm>
          <a:custGeom>
            <a:avLst/>
            <a:gdLst/>
            <a:ahLst/>
            <a:cxnLst/>
            <a:rect l="l" t="t" r="r" b="b"/>
            <a:pathLst>
              <a:path w="8129471" h="386150">
                <a:moveTo>
                  <a:pt x="0" y="0"/>
                </a:moveTo>
                <a:lnTo>
                  <a:pt x="8129471" y="0"/>
                </a:lnTo>
                <a:lnTo>
                  <a:pt x="8129471" y="386150"/>
                </a:lnTo>
                <a:lnTo>
                  <a:pt x="0" y="386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733540" y="0"/>
            <a:ext cx="1252417" cy="1392219"/>
          </a:xfrm>
          <a:custGeom>
            <a:avLst/>
            <a:gdLst/>
            <a:ahLst/>
            <a:cxnLst/>
            <a:rect l="l" t="t" r="r" b="b"/>
            <a:pathLst>
              <a:path w="1252417" h="1392219">
                <a:moveTo>
                  <a:pt x="0" y="0"/>
                </a:moveTo>
                <a:lnTo>
                  <a:pt x="1252418" y="0"/>
                </a:lnTo>
                <a:lnTo>
                  <a:pt x="1252418" y="1392219"/>
                </a:lnTo>
                <a:lnTo>
                  <a:pt x="0" y="1392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6418072" y="0"/>
            <a:ext cx="1657920" cy="1488815"/>
          </a:xfrm>
          <a:custGeom>
            <a:avLst/>
            <a:gdLst/>
            <a:ahLst/>
            <a:cxnLst/>
            <a:rect l="l" t="t" r="r" b="b"/>
            <a:pathLst>
              <a:path w="1657920" h="1488815">
                <a:moveTo>
                  <a:pt x="0" y="0"/>
                </a:moveTo>
                <a:lnTo>
                  <a:pt x="1657921" y="0"/>
                </a:lnTo>
                <a:lnTo>
                  <a:pt x="1657921" y="1488815"/>
                </a:lnTo>
                <a:lnTo>
                  <a:pt x="0" y="1488815"/>
                </a:lnTo>
                <a:lnTo>
                  <a:pt x="0" y="0"/>
                </a:lnTo>
                <a:close/>
              </a:path>
            </a:pathLst>
          </a:custGeom>
          <a:blipFill>
            <a:blip r:embed="rId6"/>
            <a:stretch>
              <a:fillRect t="-2157" b="-5720"/>
            </a:stretch>
          </a:blipFill>
        </p:spPr>
        <p:txBody>
          <a:bodyPr/>
          <a:lstStyle/>
          <a:p>
            <a:endParaRPr lang="en-US"/>
          </a:p>
        </p:txBody>
      </p:sp>
      <p:sp>
        <p:nvSpPr>
          <p:cNvPr id="10" name="TextBox 10"/>
          <p:cNvSpPr txBox="1"/>
          <p:nvPr/>
        </p:nvSpPr>
        <p:spPr>
          <a:xfrm>
            <a:off x="541216" y="3159028"/>
            <a:ext cx="16437860" cy="4407285"/>
          </a:xfrm>
          <a:prstGeom prst="rect">
            <a:avLst/>
          </a:prstGeom>
        </p:spPr>
        <p:txBody>
          <a:bodyPr lIns="0" tIns="0" rIns="0" bIns="0" rtlCol="0" anchor="t">
            <a:spAutoFit/>
          </a:bodyPr>
          <a:lstStyle/>
          <a:p>
            <a:pPr algn="just">
              <a:lnSpc>
                <a:spcPts val="6987"/>
              </a:lnSpc>
              <a:spcBef>
                <a:spcPct val="0"/>
              </a:spcBef>
            </a:pPr>
            <a:r>
              <a:rPr lang="en-US" sz="4991" u="sng">
                <a:solidFill>
                  <a:srgbClr val="000000"/>
                </a:solidFill>
                <a:latin typeface="KG Primary Penmanship"/>
                <a:ea typeface="KG Primary Penmanship"/>
                <a:cs typeface="KG Primary Penmanship"/>
                <a:sym typeface="KG Primary Penmanship"/>
              </a:rPr>
              <a:t> Geographic Focus on High-Performing Areas</a:t>
            </a:r>
          </a:p>
          <a:p>
            <a:pPr marL="1077634" lvl="1" indent="-538817" algn="just">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Such as New York, California, and Texas.</a:t>
            </a:r>
          </a:p>
          <a:p>
            <a:pPr marL="1077634" lvl="1" indent="-538817" algn="just">
              <a:lnSpc>
                <a:spcPts val="6987"/>
              </a:lnSpc>
              <a:buFont typeface="Arial"/>
              <a:buChar char="•"/>
            </a:pPr>
            <a:r>
              <a:rPr lang="en-US" sz="4991">
                <a:solidFill>
                  <a:srgbClr val="000000"/>
                </a:solidFill>
                <a:latin typeface="KG Primary Penmanship"/>
                <a:ea typeface="KG Primary Penmanship"/>
                <a:cs typeface="KG Primary Penmanship"/>
                <a:sym typeface="KG Primary Penmanship"/>
              </a:rPr>
              <a:t>Recommendation: Strengthen advertising and logistics presence, open branches or warehouses nearby to speed up delivery and improve customer experience.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09894" y="576981"/>
            <a:ext cx="17268213" cy="9256095"/>
            <a:chOff x="0" y="0"/>
            <a:chExt cx="60764371" cy="32570875"/>
          </a:xfrm>
        </p:grpSpPr>
        <p:sp>
          <p:nvSpPr>
            <p:cNvPr id="3" name="Freeform 3"/>
            <p:cNvSpPr/>
            <p:nvPr/>
          </p:nvSpPr>
          <p:spPr>
            <a:xfrm>
              <a:off x="72390" y="72390"/>
              <a:ext cx="60619589" cy="32426095"/>
            </a:xfrm>
            <a:custGeom>
              <a:avLst/>
              <a:gdLst/>
              <a:ahLst/>
              <a:cxnLst/>
              <a:rect l="l" t="t" r="r" b="b"/>
              <a:pathLst>
                <a:path w="60619589" h="32426095">
                  <a:moveTo>
                    <a:pt x="0" y="0"/>
                  </a:moveTo>
                  <a:lnTo>
                    <a:pt x="60619589" y="0"/>
                  </a:lnTo>
                  <a:lnTo>
                    <a:pt x="60619589" y="32426095"/>
                  </a:lnTo>
                  <a:lnTo>
                    <a:pt x="0" y="32426095"/>
                  </a:lnTo>
                  <a:lnTo>
                    <a:pt x="0" y="0"/>
                  </a:lnTo>
                  <a:close/>
                </a:path>
              </a:pathLst>
            </a:custGeom>
            <a:solidFill>
              <a:srgbClr val="FFFFFF"/>
            </a:solidFill>
          </p:spPr>
          <p:txBody>
            <a:bodyPr/>
            <a:lstStyle/>
            <a:p>
              <a:endParaRPr lang="en-US"/>
            </a:p>
          </p:txBody>
        </p:sp>
        <p:sp>
          <p:nvSpPr>
            <p:cNvPr id="4" name="Freeform 4"/>
            <p:cNvSpPr/>
            <p:nvPr/>
          </p:nvSpPr>
          <p:spPr>
            <a:xfrm>
              <a:off x="0" y="0"/>
              <a:ext cx="60764372" cy="32570874"/>
            </a:xfrm>
            <a:custGeom>
              <a:avLst/>
              <a:gdLst/>
              <a:ahLst/>
              <a:cxnLst/>
              <a:rect l="l" t="t" r="r" b="b"/>
              <a:pathLst>
                <a:path w="60764372" h="32570874">
                  <a:moveTo>
                    <a:pt x="60619593" y="32426095"/>
                  </a:moveTo>
                  <a:lnTo>
                    <a:pt x="60764372" y="32426095"/>
                  </a:lnTo>
                  <a:lnTo>
                    <a:pt x="60764372" y="32570874"/>
                  </a:lnTo>
                  <a:lnTo>
                    <a:pt x="60619593" y="32570874"/>
                  </a:lnTo>
                  <a:lnTo>
                    <a:pt x="60619593" y="32426095"/>
                  </a:lnTo>
                  <a:close/>
                  <a:moveTo>
                    <a:pt x="0" y="144780"/>
                  </a:moveTo>
                  <a:lnTo>
                    <a:pt x="144780" y="144780"/>
                  </a:lnTo>
                  <a:lnTo>
                    <a:pt x="144780" y="32426095"/>
                  </a:lnTo>
                  <a:lnTo>
                    <a:pt x="0" y="32426095"/>
                  </a:lnTo>
                  <a:lnTo>
                    <a:pt x="0" y="144780"/>
                  </a:lnTo>
                  <a:close/>
                  <a:moveTo>
                    <a:pt x="0" y="32426095"/>
                  </a:moveTo>
                  <a:lnTo>
                    <a:pt x="144780" y="32426095"/>
                  </a:lnTo>
                  <a:lnTo>
                    <a:pt x="144780" y="32570874"/>
                  </a:lnTo>
                  <a:lnTo>
                    <a:pt x="0" y="32570874"/>
                  </a:lnTo>
                  <a:lnTo>
                    <a:pt x="0" y="32426095"/>
                  </a:lnTo>
                  <a:close/>
                  <a:moveTo>
                    <a:pt x="60619593" y="144780"/>
                  </a:moveTo>
                  <a:lnTo>
                    <a:pt x="60764372" y="144780"/>
                  </a:lnTo>
                  <a:lnTo>
                    <a:pt x="60764372" y="32426095"/>
                  </a:lnTo>
                  <a:lnTo>
                    <a:pt x="60619593" y="32426095"/>
                  </a:lnTo>
                  <a:lnTo>
                    <a:pt x="60619593" y="144780"/>
                  </a:lnTo>
                  <a:close/>
                  <a:moveTo>
                    <a:pt x="144780" y="32426095"/>
                  </a:moveTo>
                  <a:lnTo>
                    <a:pt x="60619593" y="32426095"/>
                  </a:lnTo>
                  <a:lnTo>
                    <a:pt x="60619593" y="32570874"/>
                  </a:lnTo>
                  <a:lnTo>
                    <a:pt x="144780" y="32570874"/>
                  </a:lnTo>
                  <a:lnTo>
                    <a:pt x="144780" y="32426095"/>
                  </a:lnTo>
                  <a:close/>
                  <a:moveTo>
                    <a:pt x="60619593" y="0"/>
                  </a:moveTo>
                  <a:lnTo>
                    <a:pt x="60764372" y="0"/>
                  </a:lnTo>
                  <a:lnTo>
                    <a:pt x="60764372" y="144780"/>
                  </a:lnTo>
                  <a:lnTo>
                    <a:pt x="60619593" y="144780"/>
                  </a:lnTo>
                  <a:lnTo>
                    <a:pt x="60619593" y="0"/>
                  </a:lnTo>
                  <a:close/>
                  <a:moveTo>
                    <a:pt x="0" y="0"/>
                  </a:moveTo>
                  <a:lnTo>
                    <a:pt x="144780" y="0"/>
                  </a:lnTo>
                  <a:lnTo>
                    <a:pt x="144780" y="144780"/>
                  </a:lnTo>
                  <a:lnTo>
                    <a:pt x="0" y="144780"/>
                  </a:lnTo>
                  <a:lnTo>
                    <a:pt x="0" y="0"/>
                  </a:lnTo>
                  <a:close/>
                  <a:moveTo>
                    <a:pt x="144780" y="0"/>
                  </a:moveTo>
                  <a:lnTo>
                    <a:pt x="60619593" y="0"/>
                  </a:lnTo>
                  <a:lnTo>
                    <a:pt x="60619593" y="144780"/>
                  </a:lnTo>
                  <a:lnTo>
                    <a:pt x="144780" y="144780"/>
                  </a:lnTo>
                  <a:lnTo>
                    <a:pt x="144780" y="0"/>
                  </a:lnTo>
                  <a:close/>
                </a:path>
              </a:pathLst>
            </a:custGeom>
            <a:solidFill>
              <a:srgbClr val="000000"/>
            </a:solidFill>
          </p:spPr>
          <p:txBody>
            <a:bodyPr/>
            <a:lstStyle/>
            <a:p>
              <a:endParaRPr lang="en-US"/>
            </a:p>
          </p:txBody>
        </p:sp>
      </p:grpSp>
      <p:sp>
        <p:nvSpPr>
          <p:cNvPr id="5" name="TextBox 5"/>
          <p:cNvSpPr txBox="1"/>
          <p:nvPr/>
        </p:nvSpPr>
        <p:spPr>
          <a:xfrm>
            <a:off x="-504827" y="885825"/>
            <a:ext cx="16230600" cy="1203325"/>
          </a:xfrm>
          <a:prstGeom prst="rect">
            <a:avLst/>
          </a:prstGeom>
        </p:spPr>
        <p:txBody>
          <a:bodyPr lIns="0" tIns="0" rIns="0" bIns="0" rtlCol="0" anchor="t">
            <a:spAutoFit/>
          </a:bodyPr>
          <a:lstStyle/>
          <a:p>
            <a:pPr algn="ctr">
              <a:lnSpc>
                <a:spcPts val="9799"/>
              </a:lnSpc>
            </a:pPr>
            <a:r>
              <a:rPr lang="en-US" sz="6999">
                <a:solidFill>
                  <a:srgbClr val="000000"/>
                </a:solidFill>
                <a:latin typeface="KG Primary Penmanship"/>
                <a:ea typeface="KG Primary Penmanship"/>
                <a:cs typeface="KG Primary Penmanship"/>
                <a:sym typeface="KG Primary Penmanship"/>
              </a:rPr>
              <a:t>Project Documentation Guidelines</a:t>
            </a:r>
          </a:p>
        </p:txBody>
      </p:sp>
      <p:graphicFrame>
        <p:nvGraphicFramePr>
          <p:cNvPr id="6" name="Table 6"/>
          <p:cNvGraphicFramePr>
            <a:graphicFrameLocks noGrp="1"/>
          </p:cNvGraphicFramePr>
          <p:nvPr/>
        </p:nvGraphicFramePr>
        <p:xfrm>
          <a:off x="2058719" y="3470379"/>
          <a:ext cx="15041708" cy="5927090"/>
        </p:xfrm>
        <a:graphic>
          <a:graphicData uri="http://schemas.openxmlformats.org/drawingml/2006/table">
            <a:tbl>
              <a:tblPr rtl="1"/>
              <a:tblGrid>
                <a:gridCol w="11010666">
                  <a:extLst>
                    <a:ext uri="{9D8B030D-6E8A-4147-A177-3AD203B41FA5}">
                      <a16:colId xmlns:a16="http://schemas.microsoft.com/office/drawing/2014/main" val="20000"/>
                    </a:ext>
                  </a:extLst>
                </a:gridCol>
                <a:gridCol w="4031042">
                  <a:extLst>
                    <a:ext uri="{9D8B030D-6E8A-4147-A177-3AD203B41FA5}">
                      <a16:colId xmlns:a16="http://schemas.microsoft.com/office/drawing/2014/main" val="20001"/>
                    </a:ext>
                  </a:extLst>
                </a:gridCol>
              </a:tblGrid>
              <a:tr h="1160145">
                <a:tc>
                  <a:txBody>
                    <a:bodyPr/>
                    <a:lstStyle/>
                    <a:p>
                      <a:pPr marL="0" lvl="0" indent="0" algn="ctr">
                        <a:lnSpc>
                          <a:spcPts val="6579"/>
                        </a:lnSpc>
                        <a:spcBef>
                          <a:spcPct val="0"/>
                        </a:spcBef>
                        <a:defRPr/>
                      </a:pPr>
                      <a:r>
                        <a:rPr lang="en-US" sz="4699">
                          <a:solidFill>
                            <a:srgbClr val="000000"/>
                          </a:solidFill>
                          <a:latin typeface="KG Primary Penmanship"/>
                          <a:ea typeface="KG Primary Penmanship"/>
                          <a:cs typeface="KG Primary Penmanship"/>
                          <a:sym typeface="KG Primary Penmanship"/>
                        </a:rPr>
                        <a:t>Tasks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6579"/>
                        </a:lnSpc>
                        <a:spcBef>
                          <a:spcPct val="0"/>
                        </a:spcBef>
                        <a:defRPr/>
                      </a:pPr>
                      <a:r>
                        <a:rPr lang="en-US" sz="4699" u="none" strike="noStrike">
                          <a:solidFill>
                            <a:srgbClr val="000000"/>
                          </a:solidFill>
                          <a:latin typeface="KG Primary Penmanship"/>
                          <a:ea typeface="KG Primary Penmanship"/>
                          <a:cs typeface="KG Primary Penmanship"/>
                          <a:sym typeface="KG Primary Penmanship"/>
                        </a:rPr>
                        <a:t>Student Deadline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60145">
                <a:tc>
                  <a:txBody>
                    <a:bodyPr/>
                    <a:lstStyle/>
                    <a:p>
                      <a:pPr marL="0" lvl="0" indent="0" algn="ctr">
                        <a:lnSpc>
                          <a:spcPts val="6579"/>
                        </a:lnSpc>
                        <a:spcBef>
                          <a:spcPct val="0"/>
                        </a:spcBef>
                        <a:defRPr/>
                      </a:pPr>
                      <a:r>
                        <a:rPr lang="en-US" sz="4699">
                          <a:solidFill>
                            <a:srgbClr val="000000"/>
                          </a:solidFill>
                          <a:latin typeface="KG Primary Penmanship"/>
                          <a:ea typeface="KG Primary Penmanship"/>
                          <a:cs typeface="KG Primary Penmanship"/>
                          <a:sym typeface="KG Primary Penmanship"/>
                        </a:rPr>
                        <a:t>Data Cleaning and Preprocessing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6579"/>
                        </a:lnSpc>
                        <a:spcBef>
                          <a:spcPct val="0"/>
                        </a:spcBef>
                        <a:defRPr/>
                      </a:pPr>
                      <a:r>
                        <a:rPr lang="en-US" sz="4699" u="none" strike="noStrike">
                          <a:solidFill>
                            <a:srgbClr val="000000"/>
                          </a:solidFill>
                          <a:latin typeface="KG Primary Penmanship"/>
                          <a:ea typeface="KG Primary Penmanship"/>
                          <a:cs typeface="KG Primary Penmanship"/>
                          <a:sym typeface="KG Primary Penmanship"/>
                        </a:rPr>
                        <a:t>Week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60145">
                <a:tc>
                  <a:txBody>
                    <a:bodyPr/>
                    <a:lstStyle/>
                    <a:p>
                      <a:pPr marL="0" lvl="0" indent="0" algn="ctr">
                        <a:lnSpc>
                          <a:spcPts val="6579"/>
                        </a:lnSpc>
                        <a:spcBef>
                          <a:spcPct val="0"/>
                        </a:spcBef>
                        <a:defRPr/>
                      </a:pPr>
                      <a:r>
                        <a:rPr lang="en-US" sz="4699">
                          <a:solidFill>
                            <a:srgbClr val="000000"/>
                          </a:solidFill>
                          <a:latin typeface="KG Primary Penmanship"/>
                          <a:ea typeface="KG Primary Penmanship"/>
                          <a:cs typeface="KG Primary Penmanship"/>
                          <a:sym typeface="KG Primary Penmanship"/>
                        </a:rPr>
                        <a:t>Analysis Questions Phase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6579"/>
                        </a:lnSpc>
                        <a:spcBef>
                          <a:spcPct val="0"/>
                        </a:spcBef>
                        <a:defRPr/>
                      </a:pPr>
                      <a:r>
                        <a:rPr lang="en-US" sz="4699" u="none" strike="noStrike">
                          <a:solidFill>
                            <a:srgbClr val="000000"/>
                          </a:solidFill>
                          <a:latin typeface="KG Primary Penmanship"/>
                          <a:ea typeface="KG Primary Penmanship"/>
                          <a:cs typeface="KG Primary Penmanship"/>
                          <a:sym typeface="KG Primary Penmanship"/>
                        </a:rPr>
                        <a:t>Week 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60145">
                <a:tc>
                  <a:txBody>
                    <a:bodyPr/>
                    <a:lstStyle/>
                    <a:p>
                      <a:pPr marL="0" lvl="0" indent="0" algn="ctr">
                        <a:lnSpc>
                          <a:spcPts val="6579"/>
                        </a:lnSpc>
                        <a:spcBef>
                          <a:spcPct val="0"/>
                        </a:spcBef>
                        <a:defRPr/>
                      </a:pPr>
                      <a:r>
                        <a:rPr lang="en-US" sz="4699">
                          <a:solidFill>
                            <a:srgbClr val="000000"/>
                          </a:solidFill>
                          <a:latin typeface="KG Primary Penmanship"/>
                          <a:ea typeface="KG Primary Penmanship"/>
                          <a:cs typeface="KG Primary Penmanship"/>
                          <a:sym typeface="KG Primary Penmanship"/>
                        </a:rPr>
                        <a:t>Dashboard Phase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6579"/>
                        </a:lnSpc>
                        <a:spcBef>
                          <a:spcPct val="0"/>
                        </a:spcBef>
                        <a:defRPr/>
                      </a:pPr>
                      <a:r>
                        <a:rPr lang="en-US" sz="4699" u="none" strike="noStrike">
                          <a:solidFill>
                            <a:srgbClr val="000000"/>
                          </a:solidFill>
                          <a:latin typeface="KG Primary Penmanship"/>
                          <a:ea typeface="KG Primary Penmanship"/>
                          <a:cs typeface="KG Primary Penmanship"/>
                          <a:sym typeface="KG Primary Penmanship"/>
                        </a:rPr>
                        <a:t>Week 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60145">
                <a:tc>
                  <a:txBody>
                    <a:bodyPr/>
                    <a:lstStyle/>
                    <a:p>
                      <a:pPr marL="0" lvl="0" indent="0" algn="ctr">
                        <a:lnSpc>
                          <a:spcPts val="6579"/>
                        </a:lnSpc>
                        <a:spcBef>
                          <a:spcPct val="0"/>
                        </a:spcBef>
                        <a:defRPr/>
                      </a:pPr>
                      <a:r>
                        <a:rPr lang="en-US" sz="4699">
                          <a:solidFill>
                            <a:srgbClr val="000000"/>
                          </a:solidFill>
                          <a:latin typeface="KG Primary Penmanship"/>
                          <a:ea typeface="KG Primary Penmanship"/>
                          <a:cs typeface="KG Primary Penmanship"/>
                          <a:sym typeface="KG Primary Penmanship"/>
                        </a:rPr>
                        <a:t>Recommendations &amp; Insights and Final Presentation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6579"/>
                        </a:lnSpc>
                        <a:spcBef>
                          <a:spcPct val="0"/>
                        </a:spcBef>
                        <a:defRPr/>
                      </a:pPr>
                      <a:r>
                        <a:rPr lang="en-US" sz="4699" u="none" strike="noStrike">
                          <a:solidFill>
                            <a:srgbClr val="000000"/>
                          </a:solidFill>
                          <a:latin typeface="KG Primary Penmanship"/>
                          <a:ea typeface="KG Primary Penmanship"/>
                          <a:cs typeface="KG Primary Penmanship"/>
                          <a:sym typeface="KG Primary Penmanship"/>
                        </a:rPr>
                        <a:t>Week 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Freeform 7"/>
          <p:cNvSpPr/>
          <p:nvPr/>
        </p:nvSpPr>
        <p:spPr>
          <a:xfrm>
            <a:off x="15374873" y="1028700"/>
            <a:ext cx="2262536" cy="1532224"/>
          </a:xfrm>
          <a:custGeom>
            <a:avLst/>
            <a:gdLst/>
            <a:ahLst/>
            <a:cxnLst/>
            <a:rect l="l" t="t" r="r" b="b"/>
            <a:pathLst>
              <a:path w="2262536" h="1532224">
                <a:moveTo>
                  <a:pt x="0" y="0"/>
                </a:moveTo>
                <a:lnTo>
                  <a:pt x="2262536" y="0"/>
                </a:lnTo>
                <a:lnTo>
                  <a:pt x="2262536" y="1532224"/>
                </a:lnTo>
                <a:lnTo>
                  <a:pt x="0" y="1532224"/>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2058719" y="2375905"/>
            <a:ext cx="15200581" cy="738505"/>
          </a:xfrm>
          <a:prstGeom prst="rect">
            <a:avLst/>
          </a:prstGeom>
        </p:spPr>
        <p:txBody>
          <a:bodyPr lIns="0" tIns="0" rIns="0" bIns="0" rtlCol="0" anchor="t">
            <a:spAutoFit/>
          </a:bodyPr>
          <a:lstStyle/>
          <a:p>
            <a:pPr algn="l">
              <a:lnSpc>
                <a:spcPts val="6019"/>
              </a:lnSpc>
            </a:pPr>
            <a:r>
              <a:rPr lang="en-US" sz="4299">
                <a:solidFill>
                  <a:srgbClr val="000000"/>
                </a:solidFill>
                <a:latin typeface="KG Primary Penmanship"/>
                <a:ea typeface="KG Primary Penmanship"/>
                <a:cs typeface="KG Primary Penmanship"/>
                <a:sym typeface="KG Primary Penmanship"/>
              </a:rPr>
              <a:t>Key points in the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09894" y="2643382"/>
            <a:ext cx="17268213" cy="7416610"/>
            <a:chOff x="0" y="0"/>
            <a:chExt cx="60764371" cy="26097988"/>
          </a:xfrm>
        </p:grpSpPr>
        <p:sp>
          <p:nvSpPr>
            <p:cNvPr id="3" name="Freeform 3"/>
            <p:cNvSpPr/>
            <p:nvPr/>
          </p:nvSpPr>
          <p:spPr>
            <a:xfrm>
              <a:off x="72390" y="72390"/>
              <a:ext cx="60619589" cy="25953209"/>
            </a:xfrm>
            <a:custGeom>
              <a:avLst/>
              <a:gdLst/>
              <a:ahLst/>
              <a:cxnLst/>
              <a:rect l="l" t="t" r="r" b="b"/>
              <a:pathLst>
                <a:path w="60619589" h="25953209">
                  <a:moveTo>
                    <a:pt x="0" y="0"/>
                  </a:moveTo>
                  <a:lnTo>
                    <a:pt x="60619589" y="0"/>
                  </a:lnTo>
                  <a:lnTo>
                    <a:pt x="60619589" y="25953209"/>
                  </a:lnTo>
                  <a:lnTo>
                    <a:pt x="0" y="25953209"/>
                  </a:lnTo>
                  <a:lnTo>
                    <a:pt x="0" y="0"/>
                  </a:lnTo>
                  <a:close/>
                </a:path>
              </a:pathLst>
            </a:custGeom>
            <a:solidFill>
              <a:srgbClr val="FFFFFF"/>
            </a:solidFill>
          </p:spPr>
          <p:txBody>
            <a:bodyPr/>
            <a:lstStyle/>
            <a:p>
              <a:endParaRPr lang="en-US"/>
            </a:p>
          </p:txBody>
        </p:sp>
        <p:sp>
          <p:nvSpPr>
            <p:cNvPr id="4" name="Freeform 4"/>
            <p:cNvSpPr/>
            <p:nvPr/>
          </p:nvSpPr>
          <p:spPr>
            <a:xfrm>
              <a:off x="0" y="0"/>
              <a:ext cx="60764372" cy="26097988"/>
            </a:xfrm>
            <a:custGeom>
              <a:avLst/>
              <a:gdLst/>
              <a:ahLst/>
              <a:cxnLst/>
              <a:rect l="l" t="t" r="r" b="b"/>
              <a:pathLst>
                <a:path w="60764372" h="26097988">
                  <a:moveTo>
                    <a:pt x="60619593" y="25953208"/>
                  </a:moveTo>
                  <a:lnTo>
                    <a:pt x="60764372" y="25953208"/>
                  </a:lnTo>
                  <a:lnTo>
                    <a:pt x="60764372" y="26097988"/>
                  </a:lnTo>
                  <a:lnTo>
                    <a:pt x="60619593" y="26097988"/>
                  </a:lnTo>
                  <a:lnTo>
                    <a:pt x="60619593" y="25953208"/>
                  </a:lnTo>
                  <a:close/>
                  <a:moveTo>
                    <a:pt x="0" y="144780"/>
                  </a:moveTo>
                  <a:lnTo>
                    <a:pt x="144780" y="144780"/>
                  </a:lnTo>
                  <a:lnTo>
                    <a:pt x="144780" y="25953208"/>
                  </a:lnTo>
                  <a:lnTo>
                    <a:pt x="0" y="25953208"/>
                  </a:lnTo>
                  <a:lnTo>
                    <a:pt x="0" y="144780"/>
                  </a:lnTo>
                  <a:close/>
                  <a:moveTo>
                    <a:pt x="0" y="25953208"/>
                  </a:moveTo>
                  <a:lnTo>
                    <a:pt x="144780" y="25953208"/>
                  </a:lnTo>
                  <a:lnTo>
                    <a:pt x="144780" y="26097988"/>
                  </a:lnTo>
                  <a:lnTo>
                    <a:pt x="0" y="26097988"/>
                  </a:lnTo>
                  <a:lnTo>
                    <a:pt x="0" y="25953208"/>
                  </a:lnTo>
                  <a:close/>
                  <a:moveTo>
                    <a:pt x="60619593" y="144780"/>
                  </a:moveTo>
                  <a:lnTo>
                    <a:pt x="60764372" y="144780"/>
                  </a:lnTo>
                  <a:lnTo>
                    <a:pt x="60764372" y="25953208"/>
                  </a:lnTo>
                  <a:lnTo>
                    <a:pt x="60619593" y="25953208"/>
                  </a:lnTo>
                  <a:lnTo>
                    <a:pt x="60619593" y="144780"/>
                  </a:lnTo>
                  <a:close/>
                  <a:moveTo>
                    <a:pt x="144780" y="25953208"/>
                  </a:moveTo>
                  <a:lnTo>
                    <a:pt x="60619593" y="25953208"/>
                  </a:lnTo>
                  <a:lnTo>
                    <a:pt x="60619593" y="26097988"/>
                  </a:lnTo>
                  <a:lnTo>
                    <a:pt x="144780" y="26097988"/>
                  </a:lnTo>
                  <a:lnTo>
                    <a:pt x="144780" y="25953208"/>
                  </a:lnTo>
                  <a:close/>
                  <a:moveTo>
                    <a:pt x="60619593" y="0"/>
                  </a:moveTo>
                  <a:lnTo>
                    <a:pt x="60764372" y="0"/>
                  </a:lnTo>
                  <a:lnTo>
                    <a:pt x="60764372" y="144780"/>
                  </a:lnTo>
                  <a:lnTo>
                    <a:pt x="60619593" y="144780"/>
                  </a:lnTo>
                  <a:lnTo>
                    <a:pt x="60619593" y="0"/>
                  </a:lnTo>
                  <a:close/>
                  <a:moveTo>
                    <a:pt x="0" y="0"/>
                  </a:moveTo>
                  <a:lnTo>
                    <a:pt x="144780" y="0"/>
                  </a:lnTo>
                  <a:lnTo>
                    <a:pt x="144780" y="144780"/>
                  </a:lnTo>
                  <a:lnTo>
                    <a:pt x="0" y="144780"/>
                  </a:lnTo>
                  <a:lnTo>
                    <a:pt x="0" y="0"/>
                  </a:lnTo>
                  <a:close/>
                  <a:moveTo>
                    <a:pt x="144780" y="0"/>
                  </a:moveTo>
                  <a:lnTo>
                    <a:pt x="60619593" y="0"/>
                  </a:lnTo>
                  <a:lnTo>
                    <a:pt x="60619593" y="144780"/>
                  </a:lnTo>
                  <a:lnTo>
                    <a:pt x="144780" y="144780"/>
                  </a:lnTo>
                  <a:lnTo>
                    <a:pt x="144780" y="0"/>
                  </a:lnTo>
                  <a:close/>
                </a:path>
              </a:pathLst>
            </a:custGeom>
            <a:solidFill>
              <a:srgbClr val="000000"/>
            </a:solidFill>
          </p:spPr>
          <p:txBody>
            <a:bodyPr/>
            <a:lstStyle/>
            <a:p>
              <a:endParaRPr lang="en-US"/>
            </a:p>
          </p:txBody>
        </p:sp>
      </p:grpSp>
      <p:grpSp>
        <p:nvGrpSpPr>
          <p:cNvPr id="5" name="Group 5"/>
          <p:cNvGrpSpPr/>
          <p:nvPr/>
        </p:nvGrpSpPr>
        <p:grpSpPr>
          <a:xfrm>
            <a:off x="1028700" y="3953062"/>
            <a:ext cx="945318" cy="94531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1</a:t>
              </a:r>
            </a:p>
          </p:txBody>
        </p:sp>
      </p:grpSp>
      <p:grpSp>
        <p:nvGrpSpPr>
          <p:cNvPr id="8" name="Group 8"/>
          <p:cNvGrpSpPr/>
          <p:nvPr/>
        </p:nvGrpSpPr>
        <p:grpSpPr>
          <a:xfrm>
            <a:off x="1028700" y="5406369"/>
            <a:ext cx="945318" cy="94531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2</a:t>
              </a:r>
            </a:p>
          </p:txBody>
        </p:sp>
      </p:grpSp>
      <p:grpSp>
        <p:nvGrpSpPr>
          <p:cNvPr id="11" name="Group 11"/>
          <p:cNvGrpSpPr/>
          <p:nvPr/>
        </p:nvGrpSpPr>
        <p:grpSpPr>
          <a:xfrm>
            <a:off x="1028700" y="6859675"/>
            <a:ext cx="945318" cy="94531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3</a:t>
              </a:r>
            </a:p>
          </p:txBody>
        </p:sp>
      </p:grpSp>
      <p:grpSp>
        <p:nvGrpSpPr>
          <p:cNvPr id="14" name="Group 14"/>
          <p:cNvGrpSpPr/>
          <p:nvPr/>
        </p:nvGrpSpPr>
        <p:grpSpPr>
          <a:xfrm>
            <a:off x="1028700" y="8312982"/>
            <a:ext cx="945318" cy="94531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4</a:t>
              </a:r>
            </a:p>
          </p:txBody>
        </p:sp>
      </p:grpSp>
      <p:sp>
        <p:nvSpPr>
          <p:cNvPr id="17" name="TextBox 17"/>
          <p:cNvSpPr txBox="1"/>
          <p:nvPr/>
        </p:nvSpPr>
        <p:spPr>
          <a:xfrm>
            <a:off x="1028700" y="756797"/>
            <a:ext cx="11691473" cy="1219835"/>
          </a:xfrm>
          <a:prstGeom prst="rect">
            <a:avLst/>
          </a:prstGeom>
        </p:spPr>
        <p:txBody>
          <a:bodyPr lIns="0" tIns="0" rIns="0" bIns="0" rtlCol="0" anchor="t">
            <a:spAutoFit/>
          </a:bodyPr>
          <a:lstStyle/>
          <a:p>
            <a:pPr algn="l">
              <a:lnSpc>
                <a:spcPts val="9939"/>
              </a:lnSpc>
            </a:pPr>
            <a:r>
              <a:rPr lang="en-US" sz="7099">
                <a:solidFill>
                  <a:srgbClr val="000000"/>
                </a:solidFill>
                <a:latin typeface="KG Primary Penmanship"/>
                <a:ea typeface="KG Primary Penmanship"/>
                <a:cs typeface="KG Primary Penmanship"/>
                <a:sym typeface="KG Primary Penmanship"/>
              </a:rPr>
              <a:t>Data Cleaning and Preprocessing</a:t>
            </a:r>
          </a:p>
        </p:txBody>
      </p:sp>
      <p:sp>
        <p:nvSpPr>
          <p:cNvPr id="18" name="Freeform 18"/>
          <p:cNvSpPr/>
          <p:nvPr/>
        </p:nvSpPr>
        <p:spPr>
          <a:xfrm>
            <a:off x="16025464" y="0"/>
            <a:ext cx="2262536" cy="1532224"/>
          </a:xfrm>
          <a:custGeom>
            <a:avLst/>
            <a:gdLst/>
            <a:ahLst/>
            <a:cxnLst/>
            <a:rect l="l" t="t" r="r" b="b"/>
            <a:pathLst>
              <a:path w="2262536" h="1532224">
                <a:moveTo>
                  <a:pt x="0" y="0"/>
                </a:moveTo>
                <a:lnTo>
                  <a:pt x="2262536" y="0"/>
                </a:lnTo>
                <a:lnTo>
                  <a:pt x="2262536" y="1532224"/>
                </a:lnTo>
                <a:lnTo>
                  <a:pt x="0" y="1532224"/>
                </a:lnTo>
                <a:lnTo>
                  <a:pt x="0" y="0"/>
                </a:lnTo>
                <a:close/>
              </a:path>
            </a:pathLst>
          </a:custGeom>
          <a:blipFill>
            <a:blip r:embed="rId2"/>
            <a:stretch>
              <a:fillRect/>
            </a:stretch>
          </a:blipFill>
        </p:spPr>
        <p:txBody>
          <a:bodyPr/>
          <a:lstStyle/>
          <a:p>
            <a:endParaRPr lang="en-US"/>
          </a:p>
        </p:txBody>
      </p:sp>
      <p:sp>
        <p:nvSpPr>
          <p:cNvPr id="19" name="Freeform 19"/>
          <p:cNvSpPr/>
          <p:nvPr/>
        </p:nvSpPr>
        <p:spPr>
          <a:xfrm>
            <a:off x="13150766" y="139093"/>
            <a:ext cx="1601292" cy="1779213"/>
          </a:xfrm>
          <a:custGeom>
            <a:avLst/>
            <a:gdLst/>
            <a:ahLst/>
            <a:cxnLst/>
            <a:rect l="l" t="t" r="r" b="b"/>
            <a:pathLst>
              <a:path w="1601292" h="1779213">
                <a:moveTo>
                  <a:pt x="0" y="0"/>
                </a:moveTo>
                <a:lnTo>
                  <a:pt x="1601293" y="0"/>
                </a:lnTo>
                <a:lnTo>
                  <a:pt x="1601293" y="1779214"/>
                </a:lnTo>
                <a:lnTo>
                  <a:pt x="0" y="1779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TextBox 20"/>
          <p:cNvSpPr txBox="1"/>
          <p:nvPr/>
        </p:nvSpPr>
        <p:spPr>
          <a:xfrm>
            <a:off x="1028700" y="2633042"/>
            <a:ext cx="16230600" cy="721995"/>
          </a:xfrm>
          <a:prstGeom prst="rect">
            <a:avLst/>
          </a:prstGeom>
        </p:spPr>
        <p:txBody>
          <a:bodyPr lIns="0" tIns="0" rIns="0" bIns="0" rtlCol="0" anchor="t">
            <a:spAutoFit/>
          </a:bodyPr>
          <a:lstStyle/>
          <a:p>
            <a:pPr algn="l">
              <a:lnSpc>
                <a:spcPts val="5880"/>
              </a:lnSpc>
            </a:pPr>
            <a:r>
              <a:rPr lang="en-US" sz="4200">
                <a:solidFill>
                  <a:srgbClr val="000000"/>
                </a:solidFill>
                <a:latin typeface="KG Primary Penmanship"/>
                <a:ea typeface="KG Primary Penmanship"/>
                <a:cs typeface="KG Primary Penmanship"/>
                <a:sym typeface="KG Primary Penmanship"/>
              </a:rPr>
              <a:t>At this stage, the work was done as follows:</a:t>
            </a:r>
          </a:p>
        </p:txBody>
      </p:sp>
      <p:sp>
        <p:nvSpPr>
          <p:cNvPr id="21" name="TextBox 21"/>
          <p:cNvSpPr txBox="1"/>
          <p:nvPr/>
        </p:nvSpPr>
        <p:spPr>
          <a:xfrm>
            <a:off x="2308059" y="5475168"/>
            <a:ext cx="15201900" cy="721995"/>
          </a:xfrm>
          <a:prstGeom prst="rect">
            <a:avLst/>
          </a:prstGeom>
        </p:spPr>
        <p:txBody>
          <a:bodyPr lIns="0" tIns="0" rIns="0" bIns="0" rtlCol="0" anchor="t">
            <a:spAutoFit/>
          </a:bodyPr>
          <a:lstStyle/>
          <a:p>
            <a:pPr algn="l">
              <a:lnSpc>
                <a:spcPts val="5880"/>
              </a:lnSpc>
            </a:pPr>
            <a:r>
              <a:rPr lang="en-US" sz="4200">
                <a:solidFill>
                  <a:srgbClr val="004AAD"/>
                </a:solidFill>
                <a:latin typeface="KG Primary Penmanship"/>
                <a:ea typeface="KG Primary Penmanship"/>
                <a:cs typeface="KG Primary Penmanship"/>
                <a:sym typeface="KG Primary Penmanship"/>
              </a:rPr>
              <a:t>Task Assignment &amp; Roles </a:t>
            </a:r>
            <a:r>
              <a:rPr lang="en-US" sz="4200">
                <a:solidFill>
                  <a:srgbClr val="000000"/>
                </a:solidFill>
                <a:latin typeface="KG Primary Penmanship"/>
                <a:ea typeface="KG Primary Penmanship"/>
                <a:cs typeface="KG Primary Penmanship"/>
                <a:sym typeface="KG Primary Penmanship"/>
              </a:rPr>
              <a:t>– Defines responsibilities for each team member. </a:t>
            </a:r>
          </a:p>
        </p:txBody>
      </p:sp>
      <p:sp>
        <p:nvSpPr>
          <p:cNvPr id="22" name="TextBox 22"/>
          <p:cNvSpPr txBox="1"/>
          <p:nvPr/>
        </p:nvSpPr>
        <p:spPr>
          <a:xfrm>
            <a:off x="2308059" y="8381781"/>
            <a:ext cx="15470048" cy="721995"/>
          </a:xfrm>
          <a:prstGeom prst="rect">
            <a:avLst/>
          </a:prstGeom>
        </p:spPr>
        <p:txBody>
          <a:bodyPr lIns="0" tIns="0" rIns="0" bIns="0" rtlCol="0" anchor="t">
            <a:spAutoFit/>
          </a:bodyPr>
          <a:lstStyle/>
          <a:p>
            <a:pPr algn="l">
              <a:lnSpc>
                <a:spcPts val="5880"/>
              </a:lnSpc>
            </a:pPr>
            <a:r>
              <a:rPr lang="en-US" sz="4200">
                <a:solidFill>
                  <a:srgbClr val="004AAD"/>
                </a:solidFill>
                <a:latin typeface="KG Primary Penmanship"/>
                <a:ea typeface="KG Primary Penmanship"/>
                <a:cs typeface="KG Primary Penmanship"/>
                <a:sym typeface="KG Primary Penmanship"/>
              </a:rPr>
              <a:t>Cleaning data -</a:t>
            </a:r>
            <a:r>
              <a:rPr lang="en-US" sz="4200">
                <a:solidFill>
                  <a:srgbClr val="000000"/>
                </a:solidFill>
                <a:latin typeface="KG Primary Penmanship"/>
                <a:ea typeface="KG Primary Penmanship"/>
                <a:cs typeface="KG Primary Penmanship"/>
                <a:sym typeface="KG Primary Penmanship"/>
              </a:rPr>
              <a:t>to prepare it for analysis</a:t>
            </a:r>
          </a:p>
        </p:txBody>
      </p:sp>
      <p:sp>
        <p:nvSpPr>
          <p:cNvPr id="23" name="TextBox 23"/>
          <p:cNvSpPr txBox="1"/>
          <p:nvPr/>
        </p:nvSpPr>
        <p:spPr>
          <a:xfrm>
            <a:off x="2308059" y="4090092"/>
            <a:ext cx="16672959" cy="721995"/>
          </a:xfrm>
          <a:prstGeom prst="rect">
            <a:avLst/>
          </a:prstGeom>
        </p:spPr>
        <p:txBody>
          <a:bodyPr lIns="0" tIns="0" rIns="0" bIns="0" rtlCol="0" anchor="t">
            <a:spAutoFit/>
          </a:bodyPr>
          <a:lstStyle/>
          <a:p>
            <a:pPr algn="l">
              <a:lnSpc>
                <a:spcPts val="5880"/>
              </a:lnSpc>
            </a:pPr>
            <a:r>
              <a:rPr lang="en-US" sz="4200">
                <a:solidFill>
                  <a:srgbClr val="004AAD"/>
                </a:solidFill>
                <a:latin typeface="KG Primary Penmanship"/>
                <a:ea typeface="KG Primary Penmanship"/>
                <a:cs typeface="KG Primary Penmanship"/>
                <a:sym typeface="KG Primary Penmanship"/>
              </a:rPr>
              <a:t>Project Plan </a:t>
            </a:r>
            <a:r>
              <a:rPr lang="en-US" sz="4200">
                <a:solidFill>
                  <a:srgbClr val="000000"/>
                </a:solidFill>
                <a:latin typeface="KG Primary Penmanship"/>
                <a:ea typeface="KG Primary Penmanship"/>
                <a:cs typeface="KG Primary Penmanship"/>
                <a:sym typeface="KG Primary Penmanship"/>
              </a:rPr>
              <a:t>– Includes the Time distribution for each step</a:t>
            </a:r>
          </a:p>
        </p:txBody>
      </p:sp>
      <p:sp>
        <p:nvSpPr>
          <p:cNvPr id="24" name="TextBox 24"/>
          <p:cNvSpPr txBox="1"/>
          <p:nvPr/>
        </p:nvSpPr>
        <p:spPr>
          <a:xfrm>
            <a:off x="2308059" y="6773950"/>
            <a:ext cx="15201900" cy="721995"/>
          </a:xfrm>
          <a:prstGeom prst="rect">
            <a:avLst/>
          </a:prstGeom>
        </p:spPr>
        <p:txBody>
          <a:bodyPr lIns="0" tIns="0" rIns="0" bIns="0" rtlCol="0" anchor="t">
            <a:spAutoFit/>
          </a:bodyPr>
          <a:lstStyle/>
          <a:p>
            <a:pPr algn="l">
              <a:lnSpc>
                <a:spcPts val="5880"/>
              </a:lnSpc>
            </a:pPr>
            <a:r>
              <a:rPr lang="en-US" sz="4200">
                <a:solidFill>
                  <a:srgbClr val="004AAD"/>
                </a:solidFill>
                <a:latin typeface="KG Primary Penmanship"/>
                <a:ea typeface="KG Primary Penmanship"/>
                <a:cs typeface="KG Primary Penmanship"/>
                <a:sym typeface="KG Primary Penmanship"/>
              </a:rPr>
              <a:t>Project Proposal</a:t>
            </a:r>
            <a:r>
              <a:rPr lang="en-US" sz="4200">
                <a:solidFill>
                  <a:srgbClr val="000000"/>
                </a:solidFill>
                <a:latin typeface="KG Primary Penmanship"/>
                <a:ea typeface="KG Primary Penmanship"/>
                <a:cs typeface="KG Primary Penmanship"/>
                <a:sym typeface="KG Primary Penmanship"/>
              </a:rPr>
              <a:t> – Overview of the project, objectives, and scope.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21232" y="3096218"/>
            <a:ext cx="17645535" cy="6979710"/>
            <a:chOff x="0" y="0"/>
            <a:chExt cx="62092114" cy="24560601"/>
          </a:xfrm>
        </p:grpSpPr>
        <p:sp>
          <p:nvSpPr>
            <p:cNvPr id="3" name="Freeform 3"/>
            <p:cNvSpPr/>
            <p:nvPr/>
          </p:nvSpPr>
          <p:spPr>
            <a:xfrm>
              <a:off x="72390" y="72390"/>
              <a:ext cx="61947334" cy="24415821"/>
            </a:xfrm>
            <a:custGeom>
              <a:avLst/>
              <a:gdLst/>
              <a:ahLst/>
              <a:cxnLst/>
              <a:rect l="l" t="t" r="r" b="b"/>
              <a:pathLst>
                <a:path w="61947334" h="24415821">
                  <a:moveTo>
                    <a:pt x="0" y="0"/>
                  </a:moveTo>
                  <a:lnTo>
                    <a:pt x="61947334" y="0"/>
                  </a:lnTo>
                  <a:lnTo>
                    <a:pt x="61947334" y="24415821"/>
                  </a:lnTo>
                  <a:lnTo>
                    <a:pt x="0" y="24415821"/>
                  </a:lnTo>
                  <a:lnTo>
                    <a:pt x="0" y="0"/>
                  </a:lnTo>
                  <a:close/>
                </a:path>
              </a:pathLst>
            </a:custGeom>
            <a:solidFill>
              <a:srgbClr val="FFFFFF"/>
            </a:solidFill>
          </p:spPr>
          <p:txBody>
            <a:bodyPr/>
            <a:lstStyle/>
            <a:p>
              <a:endParaRPr lang="en-US"/>
            </a:p>
          </p:txBody>
        </p:sp>
        <p:sp>
          <p:nvSpPr>
            <p:cNvPr id="4" name="Freeform 4"/>
            <p:cNvSpPr/>
            <p:nvPr/>
          </p:nvSpPr>
          <p:spPr>
            <a:xfrm>
              <a:off x="0" y="0"/>
              <a:ext cx="62092117" cy="24560602"/>
            </a:xfrm>
            <a:custGeom>
              <a:avLst/>
              <a:gdLst/>
              <a:ahLst/>
              <a:cxnLst/>
              <a:rect l="l" t="t" r="r" b="b"/>
              <a:pathLst>
                <a:path w="62092117" h="24560602">
                  <a:moveTo>
                    <a:pt x="61947332" y="24415821"/>
                  </a:moveTo>
                  <a:lnTo>
                    <a:pt x="62092117" y="24415821"/>
                  </a:lnTo>
                  <a:lnTo>
                    <a:pt x="62092117" y="24560602"/>
                  </a:lnTo>
                  <a:lnTo>
                    <a:pt x="61947332" y="24560602"/>
                  </a:lnTo>
                  <a:lnTo>
                    <a:pt x="61947332" y="24415821"/>
                  </a:lnTo>
                  <a:close/>
                  <a:moveTo>
                    <a:pt x="0" y="144780"/>
                  </a:moveTo>
                  <a:lnTo>
                    <a:pt x="144780" y="144780"/>
                  </a:lnTo>
                  <a:lnTo>
                    <a:pt x="144780" y="24415821"/>
                  </a:lnTo>
                  <a:lnTo>
                    <a:pt x="0" y="24415821"/>
                  </a:lnTo>
                  <a:lnTo>
                    <a:pt x="0" y="144780"/>
                  </a:lnTo>
                  <a:close/>
                  <a:moveTo>
                    <a:pt x="0" y="24415821"/>
                  </a:moveTo>
                  <a:lnTo>
                    <a:pt x="144780" y="24415821"/>
                  </a:lnTo>
                  <a:lnTo>
                    <a:pt x="144780" y="24560602"/>
                  </a:lnTo>
                  <a:lnTo>
                    <a:pt x="0" y="24560602"/>
                  </a:lnTo>
                  <a:lnTo>
                    <a:pt x="0" y="24415821"/>
                  </a:lnTo>
                  <a:close/>
                  <a:moveTo>
                    <a:pt x="61947332" y="144780"/>
                  </a:moveTo>
                  <a:lnTo>
                    <a:pt x="62092117" y="144780"/>
                  </a:lnTo>
                  <a:lnTo>
                    <a:pt x="62092117" y="24415821"/>
                  </a:lnTo>
                  <a:lnTo>
                    <a:pt x="61947332" y="24415821"/>
                  </a:lnTo>
                  <a:lnTo>
                    <a:pt x="61947332" y="144780"/>
                  </a:lnTo>
                  <a:close/>
                  <a:moveTo>
                    <a:pt x="144780" y="24415821"/>
                  </a:moveTo>
                  <a:lnTo>
                    <a:pt x="61947332" y="24415821"/>
                  </a:lnTo>
                  <a:lnTo>
                    <a:pt x="61947332" y="24560602"/>
                  </a:lnTo>
                  <a:lnTo>
                    <a:pt x="144780" y="24560602"/>
                  </a:lnTo>
                  <a:lnTo>
                    <a:pt x="144780" y="24415821"/>
                  </a:lnTo>
                  <a:close/>
                  <a:moveTo>
                    <a:pt x="61947332" y="0"/>
                  </a:moveTo>
                  <a:lnTo>
                    <a:pt x="62092117" y="0"/>
                  </a:lnTo>
                  <a:lnTo>
                    <a:pt x="62092117" y="144780"/>
                  </a:lnTo>
                  <a:lnTo>
                    <a:pt x="61947332" y="144780"/>
                  </a:lnTo>
                  <a:lnTo>
                    <a:pt x="61947332" y="0"/>
                  </a:lnTo>
                  <a:close/>
                  <a:moveTo>
                    <a:pt x="0" y="0"/>
                  </a:moveTo>
                  <a:lnTo>
                    <a:pt x="144780" y="0"/>
                  </a:lnTo>
                  <a:lnTo>
                    <a:pt x="144780" y="144780"/>
                  </a:lnTo>
                  <a:lnTo>
                    <a:pt x="0" y="144780"/>
                  </a:lnTo>
                  <a:lnTo>
                    <a:pt x="0" y="0"/>
                  </a:lnTo>
                  <a:close/>
                  <a:moveTo>
                    <a:pt x="144780" y="0"/>
                  </a:moveTo>
                  <a:lnTo>
                    <a:pt x="61947332" y="0"/>
                  </a:lnTo>
                  <a:lnTo>
                    <a:pt x="61947332" y="144780"/>
                  </a:lnTo>
                  <a:lnTo>
                    <a:pt x="144780" y="144780"/>
                  </a:lnTo>
                  <a:lnTo>
                    <a:pt x="144780" y="0"/>
                  </a:lnTo>
                  <a:close/>
                </a:path>
              </a:pathLst>
            </a:custGeom>
            <a:solidFill>
              <a:srgbClr val="000000"/>
            </a:solidFill>
          </p:spPr>
          <p:txBody>
            <a:bodyPr/>
            <a:lstStyle/>
            <a:p>
              <a:endParaRPr lang="en-US"/>
            </a:p>
          </p:txBody>
        </p:sp>
      </p:grpSp>
      <p:sp>
        <p:nvSpPr>
          <p:cNvPr id="5" name="TextBox 5"/>
          <p:cNvSpPr txBox="1"/>
          <p:nvPr/>
        </p:nvSpPr>
        <p:spPr>
          <a:xfrm>
            <a:off x="582360" y="4183556"/>
            <a:ext cx="17123279" cy="5597810"/>
          </a:xfrm>
          <a:prstGeom prst="rect">
            <a:avLst/>
          </a:prstGeom>
        </p:spPr>
        <p:txBody>
          <a:bodyPr lIns="0" tIns="0" rIns="0" bIns="0" rtlCol="0" anchor="t">
            <a:spAutoFit/>
          </a:bodyPr>
          <a:lstStyle/>
          <a:p>
            <a:pPr algn="just">
              <a:lnSpc>
                <a:spcPts val="6514"/>
              </a:lnSpc>
            </a:pPr>
            <a:r>
              <a:rPr lang="en-US" sz="3972">
                <a:solidFill>
                  <a:srgbClr val="000000"/>
                </a:solidFill>
                <a:latin typeface="KG Primary Penmanship"/>
                <a:ea typeface="KG Primary Penmanship"/>
                <a:cs typeface="KG Primary Penmanship"/>
                <a:sym typeface="KG Primary Penmanship"/>
              </a:rPr>
              <a:t>1. Import data into Power BI from the appropriate Excel source.</a:t>
            </a:r>
          </a:p>
          <a:p>
            <a:pPr algn="just">
              <a:lnSpc>
                <a:spcPts val="6514"/>
              </a:lnSpc>
            </a:pPr>
            <a:r>
              <a:rPr lang="en-US" sz="3972">
                <a:solidFill>
                  <a:srgbClr val="000000"/>
                </a:solidFill>
                <a:latin typeface="KG Primary Penmanship"/>
                <a:ea typeface="KG Primary Penmanship"/>
                <a:cs typeface="KG Primary Penmanship"/>
                <a:sym typeface="KG Primary Penmanship"/>
              </a:rPr>
              <a:t>2. Examine the data to detect missing values, errors, and duplicates.</a:t>
            </a:r>
          </a:p>
          <a:p>
            <a:pPr algn="just">
              <a:lnSpc>
                <a:spcPts val="6514"/>
              </a:lnSpc>
            </a:pPr>
            <a:r>
              <a:rPr lang="en-US" sz="3972">
                <a:solidFill>
                  <a:srgbClr val="000000"/>
                </a:solidFill>
                <a:latin typeface="KG Primary Penmanship"/>
                <a:ea typeface="KG Primary Penmanship"/>
                <a:cs typeface="KG Primary Penmanship"/>
                <a:sym typeface="KG Primary Penmanship"/>
              </a:rPr>
              <a:t>3. Address missing values ​​through elimination or imputation.</a:t>
            </a:r>
          </a:p>
          <a:p>
            <a:pPr algn="just">
              <a:lnSpc>
                <a:spcPts val="6514"/>
              </a:lnSpc>
            </a:pPr>
            <a:r>
              <a:rPr lang="en-US" sz="3972">
                <a:solidFill>
                  <a:srgbClr val="000000"/>
                </a:solidFill>
                <a:latin typeface="KG Primary Penmanship"/>
                <a:ea typeface="KG Primary Penmanship"/>
                <a:cs typeface="KG Primary Penmanship"/>
                <a:sym typeface="KG Primary Penmanship"/>
              </a:rPr>
              <a:t>4. Correct data errors (such as spelling errors or illogical values).</a:t>
            </a:r>
          </a:p>
          <a:p>
            <a:pPr algn="just">
              <a:lnSpc>
                <a:spcPts val="6189"/>
              </a:lnSpc>
            </a:pPr>
            <a:r>
              <a:rPr lang="en-US" sz="3773">
                <a:solidFill>
                  <a:srgbClr val="000000"/>
                </a:solidFill>
                <a:latin typeface="KG Primary Penmanship"/>
                <a:ea typeface="KG Primary Penmanship"/>
                <a:cs typeface="KG Primary Penmanship"/>
                <a:sym typeface="KG Primary Penmanship"/>
              </a:rPr>
              <a:t>5. Transform the data into a format suitable for analysis (standardize formats, extract new variables).</a:t>
            </a:r>
          </a:p>
          <a:p>
            <a:pPr algn="just">
              <a:lnSpc>
                <a:spcPts val="6026"/>
              </a:lnSpc>
            </a:pPr>
            <a:r>
              <a:rPr lang="en-US" sz="3674">
                <a:solidFill>
                  <a:srgbClr val="000000"/>
                </a:solidFill>
                <a:latin typeface="KG Primary Penmanship"/>
                <a:ea typeface="KG Primary Penmanship"/>
                <a:cs typeface="KG Primary Penmanship"/>
                <a:sym typeface="KG Primary Penmanship"/>
              </a:rPr>
              <a:t>6.Document all processes performed during the cleaning process to ensure transparency and reproducibility.</a:t>
            </a:r>
          </a:p>
          <a:p>
            <a:pPr algn="just">
              <a:lnSpc>
                <a:spcPts val="6514"/>
              </a:lnSpc>
            </a:pPr>
            <a:r>
              <a:rPr lang="en-US" sz="3972">
                <a:solidFill>
                  <a:srgbClr val="000000"/>
                </a:solidFill>
                <a:latin typeface="KG Primary Penmanship"/>
                <a:ea typeface="KG Primary Penmanship"/>
                <a:cs typeface="KG Primary Penmanship"/>
                <a:sym typeface="KG Primary Penmanship"/>
              </a:rPr>
              <a:t>7. Hand over the cleaned data to the team to move to the analysis phase.</a:t>
            </a:r>
          </a:p>
        </p:txBody>
      </p:sp>
      <p:sp>
        <p:nvSpPr>
          <p:cNvPr id="6" name="Freeform 6"/>
          <p:cNvSpPr/>
          <p:nvPr/>
        </p:nvSpPr>
        <p:spPr>
          <a:xfrm>
            <a:off x="16025464" y="0"/>
            <a:ext cx="2262536" cy="1532224"/>
          </a:xfrm>
          <a:custGeom>
            <a:avLst/>
            <a:gdLst/>
            <a:ahLst/>
            <a:cxnLst/>
            <a:rect l="l" t="t" r="r" b="b"/>
            <a:pathLst>
              <a:path w="2262536" h="1532224">
                <a:moveTo>
                  <a:pt x="0" y="0"/>
                </a:moveTo>
                <a:lnTo>
                  <a:pt x="2262536" y="0"/>
                </a:lnTo>
                <a:lnTo>
                  <a:pt x="2262536" y="1532224"/>
                </a:lnTo>
                <a:lnTo>
                  <a:pt x="0" y="1532224"/>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321232" y="933661"/>
            <a:ext cx="15704231" cy="1073301"/>
          </a:xfrm>
          <a:prstGeom prst="rect">
            <a:avLst/>
          </a:prstGeom>
        </p:spPr>
        <p:txBody>
          <a:bodyPr lIns="0" tIns="0" rIns="0" bIns="0" rtlCol="0" anchor="t">
            <a:spAutoFit/>
          </a:bodyPr>
          <a:lstStyle/>
          <a:p>
            <a:pPr algn="l">
              <a:lnSpc>
                <a:spcPts val="8763"/>
              </a:lnSpc>
            </a:pPr>
            <a:r>
              <a:rPr lang="en-US" sz="6259">
                <a:solidFill>
                  <a:srgbClr val="000000"/>
                </a:solidFill>
                <a:latin typeface="KG Primary Penmanship"/>
                <a:ea typeface="KG Primary Penmanship"/>
                <a:cs typeface="KG Primary Penmanship"/>
                <a:sym typeface="KG Primary Penmanship"/>
              </a:rPr>
              <a:t>Project Plan – Includes the Time distribution for each step</a:t>
            </a:r>
          </a:p>
        </p:txBody>
      </p:sp>
      <p:sp>
        <p:nvSpPr>
          <p:cNvPr id="8" name="TextBox 8"/>
          <p:cNvSpPr txBox="1"/>
          <p:nvPr/>
        </p:nvSpPr>
        <p:spPr>
          <a:xfrm>
            <a:off x="582360" y="3335493"/>
            <a:ext cx="16370300" cy="721995"/>
          </a:xfrm>
          <a:prstGeom prst="rect">
            <a:avLst/>
          </a:prstGeom>
        </p:spPr>
        <p:txBody>
          <a:bodyPr lIns="0" tIns="0" rIns="0" bIns="0" rtlCol="0" anchor="t">
            <a:spAutoFit/>
          </a:bodyPr>
          <a:lstStyle/>
          <a:p>
            <a:pPr algn="l">
              <a:lnSpc>
                <a:spcPts val="5880"/>
              </a:lnSpc>
              <a:spcBef>
                <a:spcPct val="0"/>
              </a:spcBef>
            </a:pPr>
            <a:r>
              <a:rPr lang="en-US" sz="4200" u="sng">
                <a:solidFill>
                  <a:srgbClr val="000000"/>
                </a:solidFill>
                <a:latin typeface="KG Primary Penmanship"/>
                <a:ea typeface="KG Primary Penmanship"/>
                <a:cs typeface="KG Primary Penmanship"/>
                <a:sym typeface="KG Primary Penmanship"/>
              </a:rPr>
              <a:t>Tasks were distributed to all team members during the period from 11/1/2024 to 11/30/2024.</a:t>
            </a:r>
          </a:p>
        </p:txBody>
      </p:sp>
      <p:sp>
        <p:nvSpPr>
          <p:cNvPr id="9" name="TextBox 9"/>
          <p:cNvSpPr txBox="1"/>
          <p:nvPr/>
        </p:nvSpPr>
        <p:spPr>
          <a:xfrm>
            <a:off x="321232" y="1877896"/>
            <a:ext cx="17957933" cy="980197"/>
          </a:xfrm>
          <a:prstGeom prst="rect">
            <a:avLst/>
          </a:prstGeom>
        </p:spPr>
        <p:txBody>
          <a:bodyPr lIns="0" tIns="0" rIns="0" bIns="0" rtlCol="0" anchor="t">
            <a:spAutoFit/>
          </a:bodyPr>
          <a:lstStyle/>
          <a:p>
            <a:pPr marL="0" lvl="0" indent="0" algn="l">
              <a:lnSpc>
                <a:spcPts val="7923"/>
              </a:lnSpc>
              <a:spcBef>
                <a:spcPct val="0"/>
              </a:spcBef>
            </a:pPr>
            <a:r>
              <a:rPr lang="en-US" sz="5659" u="none" strike="noStrike">
                <a:solidFill>
                  <a:srgbClr val="000000"/>
                </a:solidFill>
                <a:latin typeface="KG Primary Penmanship"/>
                <a:ea typeface="KG Primary Penmanship"/>
                <a:cs typeface="KG Primary Penmanship"/>
                <a:sym typeface="KG Primary Penmanship"/>
              </a:rPr>
              <a:t>Task Assignment &amp; Roles – Defines responsibilities for each team member. </a:t>
            </a:r>
          </a:p>
        </p:txBody>
      </p:sp>
      <p:sp>
        <p:nvSpPr>
          <p:cNvPr id="10" name="Freeform 10"/>
          <p:cNvSpPr/>
          <p:nvPr/>
        </p:nvSpPr>
        <p:spPr>
          <a:xfrm>
            <a:off x="13014595" y="125626"/>
            <a:ext cx="1036975" cy="1152195"/>
          </a:xfrm>
          <a:custGeom>
            <a:avLst/>
            <a:gdLst/>
            <a:ahLst/>
            <a:cxnLst/>
            <a:rect l="l" t="t" r="r" b="b"/>
            <a:pathLst>
              <a:path w="1036975" h="1152195">
                <a:moveTo>
                  <a:pt x="0" y="0"/>
                </a:moveTo>
                <a:lnTo>
                  <a:pt x="1036975" y="0"/>
                </a:lnTo>
                <a:lnTo>
                  <a:pt x="1036975" y="1152195"/>
                </a:lnTo>
                <a:lnTo>
                  <a:pt x="0" y="11521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09894" y="2636053"/>
            <a:ext cx="17268213" cy="7416610"/>
            <a:chOff x="0" y="0"/>
            <a:chExt cx="60764371" cy="26097988"/>
          </a:xfrm>
        </p:grpSpPr>
        <p:sp>
          <p:nvSpPr>
            <p:cNvPr id="3" name="Freeform 3"/>
            <p:cNvSpPr/>
            <p:nvPr/>
          </p:nvSpPr>
          <p:spPr>
            <a:xfrm>
              <a:off x="72390" y="72390"/>
              <a:ext cx="60619589" cy="25953209"/>
            </a:xfrm>
            <a:custGeom>
              <a:avLst/>
              <a:gdLst/>
              <a:ahLst/>
              <a:cxnLst/>
              <a:rect l="l" t="t" r="r" b="b"/>
              <a:pathLst>
                <a:path w="60619589" h="25953209">
                  <a:moveTo>
                    <a:pt x="0" y="0"/>
                  </a:moveTo>
                  <a:lnTo>
                    <a:pt x="60619589" y="0"/>
                  </a:lnTo>
                  <a:lnTo>
                    <a:pt x="60619589" y="25953209"/>
                  </a:lnTo>
                  <a:lnTo>
                    <a:pt x="0" y="25953209"/>
                  </a:lnTo>
                  <a:lnTo>
                    <a:pt x="0" y="0"/>
                  </a:lnTo>
                  <a:close/>
                </a:path>
              </a:pathLst>
            </a:custGeom>
            <a:solidFill>
              <a:srgbClr val="FFFFFF"/>
            </a:solidFill>
          </p:spPr>
          <p:txBody>
            <a:bodyPr/>
            <a:lstStyle/>
            <a:p>
              <a:endParaRPr lang="en-US"/>
            </a:p>
          </p:txBody>
        </p:sp>
        <p:sp>
          <p:nvSpPr>
            <p:cNvPr id="4" name="Freeform 4"/>
            <p:cNvSpPr/>
            <p:nvPr/>
          </p:nvSpPr>
          <p:spPr>
            <a:xfrm>
              <a:off x="0" y="0"/>
              <a:ext cx="60764372" cy="26097988"/>
            </a:xfrm>
            <a:custGeom>
              <a:avLst/>
              <a:gdLst/>
              <a:ahLst/>
              <a:cxnLst/>
              <a:rect l="l" t="t" r="r" b="b"/>
              <a:pathLst>
                <a:path w="60764372" h="26097988">
                  <a:moveTo>
                    <a:pt x="60619593" y="25953208"/>
                  </a:moveTo>
                  <a:lnTo>
                    <a:pt x="60764372" y="25953208"/>
                  </a:lnTo>
                  <a:lnTo>
                    <a:pt x="60764372" y="26097988"/>
                  </a:lnTo>
                  <a:lnTo>
                    <a:pt x="60619593" y="26097988"/>
                  </a:lnTo>
                  <a:lnTo>
                    <a:pt x="60619593" y="25953208"/>
                  </a:lnTo>
                  <a:close/>
                  <a:moveTo>
                    <a:pt x="0" y="144780"/>
                  </a:moveTo>
                  <a:lnTo>
                    <a:pt x="144780" y="144780"/>
                  </a:lnTo>
                  <a:lnTo>
                    <a:pt x="144780" y="25953208"/>
                  </a:lnTo>
                  <a:lnTo>
                    <a:pt x="0" y="25953208"/>
                  </a:lnTo>
                  <a:lnTo>
                    <a:pt x="0" y="144780"/>
                  </a:lnTo>
                  <a:close/>
                  <a:moveTo>
                    <a:pt x="0" y="25953208"/>
                  </a:moveTo>
                  <a:lnTo>
                    <a:pt x="144780" y="25953208"/>
                  </a:lnTo>
                  <a:lnTo>
                    <a:pt x="144780" y="26097988"/>
                  </a:lnTo>
                  <a:lnTo>
                    <a:pt x="0" y="26097988"/>
                  </a:lnTo>
                  <a:lnTo>
                    <a:pt x="0" y="25953208"/>
                  </a:lnTo>
                  <a:close/>
                  <a:moveTo>
                    <a:pt x="60619593" y="144780"/>
                  </a:moveTo>
                  <a:lnTo>
                    <a:pt x="60764372" y="144780"/>
                  </a:lnTo>
                  <a:lnTo>
                    <a:pt x="60764372" y="25953208"/>
                  </a:lnTo>
                  <a:lnTo>
                    <a:pt x="60619593" y="25953208"/>
                  </a:lnTo>
                  <a:lnTo>
                    <a:pt x="60619593" y="144780"/>
                  </a:lnTo>
                  <a:close/>
                  <a:moveTo>
                    <a:pt x="144780" y="25953208"/>
                  </a:moveTo>
                  <a:lnTo>
                    <a:pt x="60619593" y="25953208"/>
                  </a:lnTo>
                  <a:lnTo>
                    <a:pt x="60619593" y="26097988"/>
                  </a:lnTo>
                  <a:lnTo>
                    <a:pt x="144780" y="26097988"/>
                  </a:lnTo>
                  <a:lnTo>
                    <a:pt x="144780" y="25953208"/>
                  </a:lnTo>
                  <a:close/>
                  <a:moveTo>
                    <a:pt x="60619593" y="0"/>
                  </a:moveTo>
                  <a:lnTo>
                    <a:pt x="60764372" y="0"/>
                  </a:lnTo>
                  <a:lnTo>
                    <a:pt x="60764372" y="144780"/>
                  </a:lnTo>
                  <a:lnTo>
                    <a:pt x="60619593" y="144780"/>
                  </a:lnTo>
                  <a:lnTo>
                    <a:pt x="60619593" y="0"/>
                  </a:lnTo>
                  <a:close/>
                  <a:moveTo>
                    <a:pt x="0" y="0"/>
                  </a:moveTo>
                  <a:lnTo>
                    <a:pt x="144780" y="0"/>
                  </a:lnTo>
                  <a:lnTo>
                    <a:pt x="144780" y="144780"/>
                  </a:lnTo>
                  <a:lnTo>
                    <a:pt x="0" y="144780"/>
                  </a:lnTo>
                  <a:lnTo>
                    <a:pt x="0" y="0"/>
                  </a:lnTo>
                  <a:close/>
                  <a:moveTo>
                    <a:pt x="144780" y="0"/>
                  </a:moveTo>
                  <a:lnTo>
                    <a:pt x="60619593" y="0"/>
                  </a:lnTo>
                  <a:lnTo>
                    <a:pt x="60619593" y="144780"/>
                  </a:lnTo>
                  <a:lnTo>
                    <a:pt x="144780" y="144780"/>
                  </a:lnTo>
                  <a:lnTo>
                    <a:pt x="144780" y="0"/>
                  </a:lnTo>
                  <a:close/>
                </a:path>
              </a:pathLst>
            </a:custGeom>
            <a:solidFill>
              <a:srgbClr val="000000"/>
            </a:solidFill>
          </p:spPr>
          <p:txBody>
            <a:bodyPr/>
            <a:lstStyle/>
            <a:p>
              <a:endParaRPr lang="en-US"/>
            </a:p>
          </p:txBody>
        </p:sp>
      </p:grpSp>
      <p:sp>
        <p:nvSpPr>
          <p:cNvPr id="5" name="TextBox 5"/>
          <p:cNvSpPr txBox="1"/>
          <p:nvPr/>
        </p:nvSpPr>
        <p:spPr>
          <a:xfrm>
            <a:off x="725350" y="2815229"/>
            <a:ext cx="16837301" cy="6180211"/>
          </a:xfrm>
          <a:prstGeom prst="rect">
            <a:avLst/>
          </a:prstGeom>
        </p:spPr>
        <p:txBody>
          <a:bodyPr lIns="0" tIns="0" rIns="0" bIns="0" rtlCol="0" anchor="t">
            <a:spAutoFit/>
          </a:bodyPr>
          <a:lstStyle/>
          <a:p>
            <a:pPr algn="just">
              <a:lnSpc>
                <a:spcPts val="6987"/>
              </a:lnSpc>
              <a:spcBef>
                <a:spcPct val="0"/>
              </a:spcBef>
            </a:pPr>
            <a:r>
              <a:rPr lang="en-US" sz="4991">
                <a:solidFill>
                  <a:srgbClr val="000000"/>
                </a:solidFill>
                <a:latin typeface="KG Primary Penmanship"/>
                <a:ea typeface="KG Primary Penmanship"/>
                <a:cs typeface="KG Primary Penmanship"/>
                <a:sym typeface="KG Primary Penmanship"/>
              </a:rPr>
              <a:t>This project aims to analyze Superstore Sales data to identify key factors affecting business performance. It will examine sales by category, product, and region while assessing the impact of shipping methods on customer satisfaction. The analysis will leverage tools like Excel and Power BI to extract insights and recommendations. The expected outcome includes reports and visualizations highlighting trends and strategies to increase profitability and improve operations.</a:t>
            </a:r>
          </a:p>
        </p:txBody>
      </p:sp>
      <p:sp>
        <p:nvSpPr>
          <p:cNvPr id="6" name="Freeform 6"/>
          <p:cNvSpPr/>
          <p:nvPr/>
        </p:nvSpPr>
        <p:spPr>
          <a:xfrm>
            <a:off x="16025464" y="0"/>
            <a:ext cx="2262536" cy="1532224"/>
          </a:xfrm>
          <a:custGeom>
            <a:avLst/>
            <a:gdLst/>
            <a:ahLst/>
            <a:cxnLst/>
            <a:rect l="l" t="t" r="r" b="b"/>
            <a:pathLst>
              <a:path w="2262536" h="1532224">
                <a:moveTo>
                  <a:pt x="0" y="0"/>
                </a:moveTo>
                <a:lnTo>
                  <a:pt x="2262536" y="0"/>
                </a:lnTo>
                <a:lnTo>
                  <a:pt x="2262536" y="1532224"/>
                </a:lnTo>
                <a:lnTo>
                  <a:pt x="0" y="1532224"/>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509894" y="1305738"/>
            <a:ext cx="18690736" cy="1073301"/>
          </a:xfrm>
          <a:prstGeom prst="rect">
            <a:avLst/>
          </a:prstGeom>
        </p:spPr>
        <p:txBody>
          <a:bodyPr lIns="0" tIns="0" rIns="0" bIns="0" rtlCol="0" anchor="t">
            <a:spAutoFit/>
          </a:bodyPr>
          <a:lstStyle/>
          <a:p>
            <a:pPr algn="l">
              <a:lnSpc>
                <a:spcPts val="8763"/>
              </a:lnSpc>
            </a:pPr>
            <a:r>
              <a:rPr lang="en-US" sz="6259">
                <a:solidFill>
                  <a:srgbClr val="000000"/>
                </a:solidFill>
                <a:latin typeface="KG Primary Penmanship"/>
                <a:ea typeface="KG Primary Penmanship"/>
                <a:cs typeface="KG Primary Penmanship"/>
                <a:sym typeface="KG Primary Penmanship"/>
              </a:rPr>
              <a:t>Project Proposal – Overview of the project, objectives, and scope.</a:t>
            </a:r>
          </a:p>
        </p:txBody>
      </p:sp>
      <p:sp>
        <p:nvSpPr>
          <p:cNvPr id="8" name="Freeform 8"/>
          <p:cNvSpPr/>
          <p:nvPr/>
        </p:nvSpPr>
        <p:spPr>
          <a:xfrm>
            <a:off x="13150766" y="69547"/>
            <a:ext cx="1253818" cy="1393131"/>
          </a:xfrm>
          <a:custGeom>
            <a:avLst/>
            <a:gdLst/>
            <a:ahLst/>
            <a:cxnLst/>
            <a:rect l="l" t="t" r="r" b="b"/>
            <a:pathLst>
              <a:path w="1253818" h="1393131">
                <a:moveTo>
                  <a:pt x="0" y="0"/>
                </a:moveTo>
                <a:lnTo>
                  <a:pt x="1253818" y="0"/>
                </a:lnTo>
                <a:lnTo>
                  <a:pt x="1253818" y="1393130"/>
                </a:lnTo>
                <a:lnTo>
                  <a:pt x="0" y="13931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65166" y="2626930"/>
            <a:ext cx="17522664" cy="7416610"/>
            <a:chOff x="0" y="0"/>
            <a:chExt cx="61659748" cy="26097988"/>
          </a:xfrm>
        </p:grpSpPr>
        <p:sp>
          <p:nvSpPr>
            <p:cNvPr id="3" name="Freeform 3"/>
            <p:cNvSpPr/>
            <p:nvPr/>
          </p:nvSpPr>
          <p:spPr>
            <a:xfrm>
              <a:off x="72390" y="72390"/>
              <a:ext cx="61514970" cy="25953209"/>
            </a:xfrm>
            <a:custGeom>
              <a:avLst/>
              <a:gdLst/>
              <a:ahLst/>
              <a:cxnLst/>
              <a:rect l="l" t="t" r="r" b="b"/>
              <a:pathLst>
                <a:path w="61514970" h="25953209">
                  <a:moveTo>
                    <a:pt x="0" y="0"/>
                  </a:moveTo>
                  <a:lnTo>
                    <a:pt x="61514970" y="0"/>
                  </a:lnTo>
                  <a:lnTo>
                    <a:pt x="61514970" y="25953209"/>
                  </a:lnTo>
                  <a:lnTo>
                    <a:pt x="0" y="25953209"/>
                  </a:lnTo>
                  <a:lnTo>
                    <a:pt x="0" y="0"/>
                  </a:lnTo>
                  <a:close/>
                </a:path>
              </a:pathLst>
            </a:custGeom>
            <a:solidFill>
              <a:srgbClr val="FFFFFF"/>
            </a:solidFill>
          </p:spPr>
          <p:txBody>
            <a:bodyPr/>
            <a:lstStyle/>
            <a:p>
              <a:endParaRPr lang="en-US"/>
            </a:p>
          </p:txBody>
        </p:sp>
        <p:sp>
          <p:nvSpPr>
            <p:cNvPr id="4" name="Freeform 4"/>
            <p:cNvSpPr/>
            <p:nvPr/>
          </p:nvSpPr>
          <p:spPr>
            <a:xfrm>
              <a:off x="0" y="0"/>
              <a:ext cx="61659746" cy="26097988"/>
            </a:xfrm>
            <a:custGeom>
              <a:avLst/>
              <a:gdLst/>
              <a:ahLst/>
              <a:cxnLst/>
              <a:rect l="l" t="t" r="r" b="b"/>
              <a:pathLst>
                <a:path w="61659746" h="26097988">
                  <a:moveTo>
                    <a:pt x="61514968" y="25953208"/>
                  </a:moveTo>
                  <a:lnTo>
                    <a:pt x="61659746" y="25953208"/>
                  </a:lnTo>
                  <a:lnTo>
                    <a:pt x="61659746" y="26097988"/>
                  </a:lnTo>
                  <a:lnTo>
                    <a:pt x="61514968" y="26097988"/>
                  </a:lnTo>
                  <a:lnTo>
                    <a:pt x="61514968" y="25953208"/>
                  </a:lnTo>
                  <a:close/>
                  <a:moveTo>
                    <a:pt x="0" y="144780"/>
                  </a:moveTo>
                  <a:lnTo>
                    <a:pt x="144780" y="144780"/>
                  </a:lnTo>
                  <a:lnTo>
                    <a:pt x="144780" y="25953208"/>
                  </a:lnTo>
                  <a:lnTo>
                    <a:pt x="0" y="25953208"/>
                  </a:lnTo>
                  <a:lnTo>
                    <a:pt x="0" y="144780"/>
                  </a:lnTo>
                  <a:close/>
                  <a:moveTo>
                    <a:pt x="0" y="25953208"/>
                  </a:moveTo>
                  <a:lnTo>
                    <a:pt x="144780" y="25953208"/>
                  </a:lnTo>
                  <a:lnTo>
                    <a:pt x="144780" y="26097988"/>
                  </a:lnTo>
                  <a:lnTo>
                    <a:pt x="0" y="26097988"/>
                  </a:lnTo>
                  <a:lnTo>
                    <a:pt x="0" y="25953208"/>
                  </a:lnTo>
                  <a:close/>
                  <a:moveTo>
                    <a:pt x="61514968" y="144780"/>
                  </a:moveTo>
                  <a:lnTo>
                    <a:pt x="61659746" y="144780"/>
                  </a:lnTo>
                  <a:lnTo>
                    <a:pt x="61659746" y="25953208"/>
                  </a:lnTo>
                  <a:lnTo>
                    <a:pt x="61514968" y="25953208"/>
                  </a:lnTo>
                  <a:lnTo>
                    <a:pt x="61514968" y="144780"/>
                  </a:lnTo>
                  <a:close/>
                  <a:moveTo>
                    <a:pt x="144780" y="25953208"/>
                  </a:moveTo>
                  <a:lnTo>
                    <a:pt x="61514968" y="25953208"/>
                  </a:lnTo>
                  <a:lnTo>
                    <a:pt x="61514968" y="26097988"/>
                  </a:lnTo>
                  <a:lnTo>
                    <a:pt x="144780" y="26097988"/>
                  </a:lnTo>
                  <a:lnTo>
                    <a:pt x="144780" y="25953208"/>
                  </a:lnTo>
                  <a:close/>
                  <a:moveTo>
                    <a:pt x="61514968" y="0"/>
                  </a:moveTo>
                  <a:lnTo>
                    <a:pt x="61659746" y="0"/>
                  </a:lnTo>
                  <a:lnTo>
                    <a:pt x="61659746" y="144780"/>
                  </a:lnTo>
                  <a:lnTo>
                    <a:pt x="61514968" y="144780"/>
                  </a:lnTo>
                  <a:lnTo>
                    <a:pt x="61514968" y="0"/>
                  </a:lnTo>
                  <a:close/>
                  <a:moveTo>
                    <a:pt x="0" y="0"/>
                  </a:moveTo>
                  <a:lnTo>
                    <a:pt x="144780" y="0"/>
                  </a:lnTo>
                  <a:lnTo>
                    <a:pt x="144780" y="144780"/>
                  </a:lnTo>
                  <a:lnTo>
                    <a:pt x="0" y="144780"/>
                  </a:lnTo>
                  <a:lnTo>
                    <a:pt x="0" y="0"/>
                  </a:lnTo>
                  <a:close/>
                  <a:moveTo>
                    <a:pt x="144780" y="0"/>
                  </a:moveTo>
                  <a:lnTo>
                    <a:pt x="61514968" y="0"/>
                  </a:lnTo>
                  <a:lnTo>
                    <a:pt x="61514968" y="144780"/>
                  </a:lnTo>
                  <a:lnTo>
                    <a:pt x="144780" y="144780"/>
                  </a:lnTo>
                  <a:lnTo>
                    <a:pt x="144780" y="0"/>
                  </a:lnTo>
                  <a:close/>
                </a:path>
              </a:pathLst>
            </a:custGeom>
            <a:solidFill>
              <a:srgbClr val="000000"/>
            </a:solidFill>
          </p:spPr>
          <p:txBody>
            <a:bodyPr/>
            <a:lstStyle/>
            <a:p>
              <a:endParaRPr lang="en-US"/>
            </a:p>
          </p:txBody>
        </p:sp>
      </p:grpSp>
      <p:sp>
        <p:nvSpPr>
          <p:cNvPr id="5" name="TextBox 5"/>
          <p:cNvSpPr txBox="1"/>
          <p:nvPr/>
        </p:nvSpPr>
        <p:spPr>
          <a:xfrm>
            <a:off x="725350" y="2815229"/>
            <a:ext cx="16837301" cy="864025"/>
          </a:xfrm>
          <a:prstGeom prst="rect">
            <a:avLst/>
          </a:prstGeom>
        </p:spPr>
        <p:txBody>
          <a:bodyPr lIns="0" tIns="0" rIns="0" bIns="0" rtlCol="0" anchor="t">
            <a:spAutoFit/>
          </a:bodyPr>
          <a:lstStyle/>
          <a:p>
            <a:pPr algn="just">
              <a:lnSpc>
                <a:spcPts val="6987"/>
              </a:lnSpc>
              <a:spcBef>
                <a:spcPct val="0"/>
              </a:spcBef>
            </a:pPr>
            <a:r>
              <a:rPr lang="en-US" sz="4991">
                <a:solidFill>
                  <a:srgbClr val="000000"/>
                </a:solidFill>
                <a:latin typeface="KG Primary Penmanship"/>
                <a:ea typeface="KG Primary Penmanship"/>
                <a:cs typeface="KG Primary Penmanship"/>
                <a:sym typeface="KG Primary Penmanship"/>
              </a:rPr>
              <a:t>During the cleaning process there were a number of observations.</a:t>
            </a:r>
          </a:p>
        </p:txBody>
      </p:sp>
      <p:sp>
        <p:nvSpPr>
          <p:cNvPr id="6" name="Freeform 6"/>
          <p:cNvSpPr/>
          <p:nvPr/>
        </p:nvSpPr>
        <p:spPr>
          <a:xfrm>
            <a:off x="16025464" y="0"/>
            <a:ext cx="2262536" cy="1532224"/>
          </a:xfrm>
          <a:custGeom>
            <a:avLst/>
            <a:gdLst/>
            <a:ahLst/>
            <a:cxnLst/>
            <a:rect l="l" t="t" r="r" b="b"/>
            <a:pathLst>
              <a:path w="2262536" h="1532224">
                <a:moveTo>
                  <a:pt x="0" y="0"/>
                </a:moveTo>
                <a:lnTo>
                  <a:pt x="2262536" y="0"/>
                </a:lnTo>
                <a:lnTo>
                  <a:pt x="2262536" y="1532224"/>
                </a:lnTo>
                <a:lnTo>
                  <a:pt x="0" y="1532224"/>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678153" y="430137"/>
            <a:ext cx="12472614" cy="1073301"/>
          </a:xfrm>
          <a:prstGeom prst="rect">
            <a:avLst/>
          </a:prstGeom>
        </p:spPr>
        <p:txBody>
          <a:bodyPr lIns="0" tIns="0" rIns="0" bIns="0" rtlCol="0" anchor="t">
            <a:spAutoFit/>
          </a:bodyPr>
          <a:lstStyle/>
          <a:p>
            <a:pPr algn="l">
              <a:lnSpc>
                <a:spcPts val="8763"/>
              </a:lnSpc>
            </a:pPr>
            <a:r>
              <a:rPr lang="en-US" sz="6259">
                <a:solidFill>
                  <a:srgbClr val="000000"/>
                </a:solidFill>
                <a:latin typeface="KG Primary Penmanship"/>
                <a:ea typeface="KG Primary Penmanship"/>
                <a:cs typeface="KG Primary Penmanship"/>
                <a:sym typeface="KG Primary Penmanship"/>
              </a:rPr>
              <a:t>Cleaning data -to prepare it for analysis</a:t>
            </a:r>
          </a:p>
        </p:txBody>
      </p:sp>
      <p:sp>
        <p:nvSpPr>
          <p:cNvPr id="8" name="Freeform 8"/>
          <p:cNvSpPr/>
          <p:nvPr/>
        </p:nvSpPr>
        <p:spPr>
          <a:xfrm>
            <a:off x="13150766" y="139093"/>
            <a:ext cx="1601292" cy="1779213"/>
          </a:xfrm>
          <a:custGeom>
            <a:avLst/>
            <a:gdLst/>
            <a:ahLst/>
            <a:cxnLst/>
            <a:rect l="l" t="t" r="r" b="b"/>
            <a:pathLst>
              <a:path w="1601292" h="1779213">
                <a:moveTo>
                  <a:pt x="0" y="0"/>
                </a:moveTo>
                <a:lnTo>
                  <a:pt x="1601293" y="0"/>
                </a:lnTo>
                <a:lnTo>
                  <a:pt x="1601293" y="1779214"/>
                </a:lnTo>
                <a:lnTo>
                  <a:pt x="0" y="1779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343890" y="3666435"/>
            <a:ext cx="13367759" cy="589234"/>
          </a:xfrm>
          <a:prstGeom prst="rect">
            <a:avLst/>
          </a:prstGeom>
        </p:spPr>
        <p:txBody>
          <a:bodyPr lIns="0" tIns="0" rIns="0" bIns="0" rtlCol="0" anchor="t">
            <a:spAutoFit/>
          </a:bodyPr>
          <a:lstStyle/>
          <a:p>
            <a:pPr algn="ctr">
              <a:lnSpc>
                <a:spcPts val="4797"/>
              </a:lnSpc>
              <a:spcBef>
                <a:spcPct val="0"/>
              </a:spcBef>
            </a:pPr>
            <a:r>
              <a:rPr lang="en-US" sz="3426">
                <a:solidFill>
                  <a:srgbClr val="000000"/>
                </a:solidFill>
                <a:latin typeface="KG Primary Penmanship"/>
                <a:ea typeface="KG Primary Penmanship"/>
                <a:cs typeface="KG Primary Penmanship"/>
                <a:sym typeface="KG Primary Penmanship"/>
              </a:rPr>
              <a:t>Table.TransformColumnTypes(#"Promoted Headers", {{"</a:t>
            </a:r>
            <a:r>
              <a:rPr lang="en-US" sz="3426">
                <a:solidFill>
                  <a:srgbClr val="00BF63"/>
                </a:solidFill>
                <a:latin typeface="KG Primary Penmanship"/>
                <a:ea typeface="KG Primary Penmanship"/>
                <a:cs typeface="KG Primary Penmanship"/>
                <a:sym typeface="KG Primary Penmanship"/>
              </a:rPr>
              <a:t>Order Date</a:t>
            </a:r>
            <a:r>
              <a:rPr lang="en-US" sz="3426">
                <a:solidFill>
                  <a:srgbClr val="000000"/>
                </a:solidFill>
                <a:latin typeface="KG Primary Penmanship"/>
                <a:ea typeface="KG Primary Penmanship"/>
                <a:cs typeface="KG Primary Penmanship"/>
                <a:sym typeface="KG Primary Penmanship"/>
              </a:rPr>
              <a:t>", type date}}, "en-GB")</a:t>
            </a:r>
          </a:p>
        </p:txBody>
      </p:sp>
      <p:sp>
        <p:nvSpPr>
          <p:cNvPr id="10" name="TextBox 10"/>
          <p:cNvSpPr txBox="1"/>
          <p:nvPr/>
        </p:nvSpPr>
        <p:spPr>
          <a:xfrm>
            <a:off x="1440391" y="4474744"/>
            <a:ext cx="14099977" cy="589234"/>
          </a:xfrm>
          <a:prstGeom prst="rect">
            <a:avLst/>
          </a:prstGeom>
        </p:spPr>
        <p:txBody>
          <a:bodyPr lIns="0" tIns="0" rIns="0" bIns="0" rtlCol="0" anchor="t">
            <a:spAutoFit/>
          </a:bodyPr>
          <a:lstStyle/>
          <a:p>
            <a:pPr marL="0" lvl="0" indent="0" algn="ctr">
              <a:lnSpc>
                <a:spcPts val="4797"/>
              </a:lnSpc>
              <a:spcBef>
                <a:spcPct val="0"/>
              </a:spcBef>
            </a:pPr>
            <a:r>
              <a:rPr lang="en-US" sz="3426" u="none" strike="noStrike">
                <a:solidFill>
                  <a:srgbClr val="000000"/>
                </a:solidFill>
                <a:latin typeface="KG Primary Penmanship"/>
                <a:ea typeface="KG Primary Penmanship"/>
                <a:cs typeface="KG Primary Penmanship"/>
                <a:sym typeface="KG Primary Penmanship"/>
              </a:rPr>
              <a:t>Table.TransformColumnTypes(#"Changed Type with Locale", {{"</a:t>
            </a:r>
            <a:r>
              <a:rPr lang="en-US" sz="3426" u="none" strike="noStrike">
                <a:solidFill>
                  <a:srgbClr val="7ED957"/>
                </a:solidFill>
                <a:latin typeface="KG Primary Penmanship"/>
                <a:ea typeface="KG Primary Penmanship"/>
                <a:cs typeface="KG Primary Penmanship"/>
                <a:sym typeface="KG Primary Penmanship"/>
              </a:rPr>
              <a:t>Ship Date</a:t>
            </a:r>
            <a:r>
              <a:rPr lang="en-US" sz="3426" u="none" strike="noStrike">
                <a:solidFill>
                  <a:srgbClr val="000000"/>
                </a:solidFill>
                <a:latin typeface="KG Primary Penmanship"/>
                <a:ea typeface="KG Primary Penmanship"/>
                <a:cs typeface="KG Primary Penmanship"/>
                <a:sym typeface="KG Primary Penmanship"/>
              </a:rPr>
              <a:t>", type date}}, "en-GB")</a:t>
            </a:r>
          </a:p>
        </p:txBody>
      </p:sp>
      <p:sp>
        <p:nvSpPr>
          <p:cNvPr id="11" name="TextBox 11"/>
          <p:cNvSpPr txBox="1"/>
          <p:nvPr/>
        </p:nvSpPr>
        <p:spPr>
          <a:xfrm>
            <a:off x="1455668" y="5246715"/>
            <a:ext cx="13144202" cy="589234"/>
          </a:xfrm>
          <a:prstGeom prst="rect">
            <a:avLst/>
          </a:prstGeom>
        </p:spPr>
        <p:txBody>
          <a:bodyPr lIns="0" tIns="0" rIns="0" bIns="0" rtlCol="0" anchor="t">
            <a:spAutoFit/>
          </a:bodyPr>
          <a:lstStyle/>
          <a:p>
            <a:pPr marL="0" lvl="0" indent="0" algn="ctr">
              <a:lnSpc>
                <a:spcPts val="4797"/>
              </a:lnSpc>
              <a:spcBef>
                <a:spcPct val="0"/>
              </a:spcBef>
            </a:pPr>
            <a:r>
              <a:rPr lang="en-US" sz="3426" u="none" strike="noStrike">
                <a:solidFill>
                  <a:srgbClr val="000000"/>
                </a:solidFill>
                <a:latin typeface="KG Primary Penmanship"/>
                <a:ea typeface="KG Primary Penmanship"/>
                <a:cs typeface="KG Primary Penmanship"/>
                <a:sym typeface="KG Primary Penmanship"/>
              </a:rPr>
              <a:t>Table.AddColumn(#"Changed Type with Locale1", "duration", each </a:t>
            </a:r>
            <a:r>
              <a:rPr lang="en-US" sz="3426" u="none" strike="noStrike">
                <a:solidFill>
                  <a:srgbClr val="FF3131"/>
                </a:solidFill>
                <a:latin typeface="KG Primary Penmanship"/>
                <a:ea typeface="KG Primary Penmanship"/>
                <a:cs typeface="KG Primary Penmanship"/>
                <a:sym typeface="KG Primary Penmanship"/>
              </a:rPr>
              <a:t>[Ship Date]-[Order Date]</a:t>
            </a:r>
            <a:r>
              <a:rPr lang="en-US" sz="3426" u="none" strike="noStrike">
                <a:solidFill>
                  <a:srgbClr val="000000"/>
                </a:solidFill>
                <a:latin typeface="KG Primary Penmanship"/>
                <a:ea typeface="KG Primary Penmanship"/>
                <a:cs typeface="KG Primary Penmanship"/>
                <a:sym typeface="KG Primary Penmanship"/>
              </a:rPr>
              <a:t>)</a:t>
            </a:r>
          </a:p>
        </p:txBody>
      </p:sp>
      <p:sp>
        <p:nvSpPr>
          <p:cNvPr id="12" name="TextBox 12"/>
          <p:cNvSpPr txBox="1"/>
          <p:nvPr/>
        </p:nvSpPr>
        <p:spPr>
          <a:xfrm>
            <a:off x="1394460" y="6002518"/>
            <a:ext cx="11210211" cy="589234"/>
          </a:xfrm>
          <a:prstGeom prst="rect">
            <a:avLst/>
          </a:prstGeom>
        </p:spPr>
        <p:txBody>
          <a:bodyPr lIns="0" tIns="0" rIns="0" bIns="0" rtlCol="0" anchor="t">
            <a:spAutoFit/>
          </a:bodyPr>
          <a:lstStyle/>
          <a:p>
            <a:pPr marL="0" lvl="0" indent="0" algn="ctr">
              <a:lnSpc>
                <a:spcPts val="4797"/>
              </a:lnSpc>
              <a:spcBef>
                <a:spcPct val="0"/>
              </a:spcBef>
            </a:pPr>
            <a:r>
              <a:rPr lang="en-US" sz="3426" u="none" strike="noStrike">
                <a:solidFill>
                  <a:srgbClr val="000000"/>
                </a:solidFill>
                <a:latin typeface="KG Primary Penmanship"/>
                <a:ea typeface="KG Primary Penmanship"/>
                <a:cs typeface="KG Primary Penmanship"/>
                <a:sym typeface="KG Primary Penmanship"/>
              </a:rPr>
              <a:t>Table.TransformColumnTypes(#"Added Custom",{{"</a:t>
            </a:r>
            <a:r>
              <a:rPr lang="en-US" sz="3426" u="none" strike="noStrike">
                <a:solidFill>
                  <a:srgbClr val="00BF63"/>
                </a:solidFill>
                <a:latin typeface="KG Primary Penmanship"/>
                <a:ea typeface="KG Primary Penmanship"/>
                <a:cs typeface="KG Primary Penmanship"/>
                <a:sym typeface="KG Primary Penmanship"/>
              </a:rPr>
              <a:t>duration</a:t>
            </a:r>
            <a:r>
              <a:rPr lang="en-US" sz="3426" u="none" strike="noStrike">
                <a:solidFill>
                  <a:srgbClr val="000000"/>
                </a:solidFill>
                <a:latin typeface="KG Primary Penmanship"/>
                <a:ea typeface="KG Primary Penmanship"/>
                <a:cs typeface="KG Primary Penmanship"/>
                <a:sym typeface="KG Primary Penmanship"/>
              </a:rPr>
              <a:t>", type number}})</a:t>
            </a:r>
          </a:p>
        </p:txBody>
      </p:sp>
      <p:sp>
        <p:nvSpPr>
          <p:cNvPr id="13" name="TextBox 13"/>
          <p:cNvSpPr txBox="1"/>
          <p:nvPr/>
        </p:nvSpPr>
        <p:spPr>
          <a:xfrm>
            <a:off x="1440391" y="6829877"/>
            <a:ext cx="15818909" cy="525618"/>
          </a:xfrm>
          <a:prstGeom prst="rect">
            <a:avLst/>
          </a:prstGeom>
        </p:spPr>
        <p:txBody>
          <a:bodyPr lIns="0" tIns="0" rIns="0" bIns="0" rtlCol="0" anchor="t">
            <a:spAutoFit/>
          </a:bodyPr>
          <a:lstStyle/>
          <a:p>
            <a:pPr marL="0" lvl="0" indent="0" algn="ctr">
              <a:lnSpc>
                <a:spcPts val="4380"/>
              </a:lnSpc>
              <a:spcBef>
                <a:spcPct val="0"/>
              </a:spcBef>
            </a:pPr>
            <a:r>
              <a:rPr lang="en-US" sz="3129" u="none" strike="noStrike">
                <a:solidFill>
                  <a:srgbClr val="000000"/>
                </a:solidFill>
                <a:latin typeface="KG Primary Penmanship"/>
                <a:ea typeface="KG Primary Penmanship"/>
                <a:cs typeface="KG Primary Penmanship"/>
                <a:sym typeface="KG Primary Penmanship"/>
              </a:rPr>
              <a:t>Table.SelectRows(#"Changed Type", each not List.IsEmpty(List.RemoveMatchingItems(Record.FieldValues(_), {"", null})))</a:t>
            </a:r>
          </a:p>
        </p:txBody>
      </p:sp>
      <p:sp>
        <p:nvSpPr>
          <p:cNvPr id="14" name="TextBox 14"/>
          <p:cNvSpPr txBox="1"/>
          <p:nvPr/>
        </p:nvSpPr>
        <p:spPr>
          <a:xfrm>
            <a:off x="1394460" y="7574570"/>
            <a:ext cx="4946332" cy="589234"/>
          </a:xfrm>
          <a:prstGeom prst="rect">
            <a:avLst/>
          </a:prstGeom>
        </p:spPr>
        <p:txBody>
          <a:bodyPr lIns="0" tIns="0" rIns="0" bIns="0" rtlCol="0" anchor="t">
            <a:spAutoFit/>
          </a:bodyPr>
          <a:lstStyle/>
          <a:p>
            <a:pPr marL="0" lvl="0" indent="0" algn="ctr">
              <a:lnSpc>
                <a:spcPts val="4797"/>
              </a:lnSpc>
              <a:spcBef>
                <a:spcPct val="0"/>
              </a:spcBef>
            </a:pPr>
            <a:r>
              <a:rPr lang="en-US" sz="3426" u="none" strike="noStrike">
                <a:solidFill>
                  <a:srgbClr val="000000"/>
                </a:solidFill>
                <a:latin typeface="KG Primary Penmanship"/>
                <a:ea typeface="KG Primary Penmanship"/>
                <a:cs typeface="KG Primary Penmanship"/>
                <a:sym typeface="KG Primary Penmanship"/>
              </a:rPr>
              <a:t>Table.Distinct(#"Removed Errors")</a:t>
            </a:r>
          </a:p>
        </p:txBody>
      </p:sp>
      <p:sp>
        <p:nvSpPr>
          <p:cNvPr id="15" name="TextBox 15"/>
          <p:cNvSpPr txBox="1"/>
          <p:nvPr/>
        </p:nvSpPr>
        <p:spPr>
          <a:xfrm>
            <a:off x="1394460" y="8373682"/>
            <a:ext cx="7732038" cy="530120"/>
          </a:xfrm>
          <a:prstGeom prst="rect">
            <a:avLst/>
          </a:prstGeom>
        </p:spPr>
        <p:txBody>
          <a:bodyPr lIns="0" tIns="0" rIns="0" bIns="0" rtlCol="0" anchor="t">
            <a:spAutoFit/>
          </a:bodyPr>
          <a:lstStyle/>
          <a:p>
            <a:pPr marL="0" lvl="0" indent="0" algn="ctr">
              <a:lnSpc>
                <a:spcPts val="4380"/>
              </a:lnSpc>
              <a:spcBef>
                <a:spcPct val="0"/>
              </a:spcBef>
            </a:pPr>
            <a:r>
              <a:rPr lang="en-US" sz="3129" u="none" strike="noStrike">
                <a:solidFill>
                  <a:srgbClr val="000000"/>
                </a:solidFill>
                <a:latin typeface="KG Primary Penmanship"/>
                <a:ea typeface="KG Primary Penmanship"/>
                <a:cs typeface="KG Primary Penmanship"/>
                <a:sym typeface="KG Primary Penmanship"/>
              </a:rPr>
              <a:t>Table.RemoveColumns(#"Removed Duplicates",{"</a:t>
            </a:r>
            <a:r>
              <a:rPr lang="en-US" sz="3129" u="none" strike="noStrike">
                <a:solidFill>
                  <a:srgbClr val="E64F5F"/>
                </a:solidFill>
                <a:latin typeface="KG Primary Penmanship"/>
                <a:ea typeface="KG Primary Penmanship"/>
                <a:cs typeface="KG Primary Penmanship"/>
                <a:sym typeface="KG Primary Penmanship"/>
              </a:rPr>
              <a:t>duration</a:t>
            </a:r>
            <a:r>
              <a:rPr lang="en-US" sz="3129" u="none" strike="noStrike">
                <a:solidFill>
                  <a:srgbClr val="000000"/>
                </a:solidFill>
                <a:latin typeface="KG Primary Penmanship"/>
                <a:ea typeface="KG Primary Penmanship"/>
                <a:cs typeface="KG Primary Penmanship"/>
                <a:sym typeface="KG Primary Penmanship"/>
              </a:rPr>
              <a:t>"})</a:t>
            </a:r>
          </a:p>
        </p:txBody>
      </p:sp>
      <p:sp>
        <p:nvSpPr>
          <p:cNvPr id="16" name="TextBox 16"/>
          <p:cNvSpPr txBox="1"/>
          <p:nvPr/>
        </p:nvSpPr>
        <p:spPr>
          <a:xfrm>
            <a:off x="1343890" y="9145653"/>
            <a:ext cx="10226160" cy="530120"/>
          </a:xfrm>
          <a:prstGeom prst="rect">
            <a:avLst/>
          </a:prstGeom>
        </p:spPr>
        <p:txBody>
          <a:bodyPr lIns="0" tIns="0" rIns="0" bIns="0" rtlCol="0" anchor="t">
            <a:spAutoFit/>
          </a:bodyPr>
          <a:lstStyle/>
          <a:p>
            <a:pPr marL="0" lvl="0" indent="0" algn="ctr">
              <a:lnSpc>
                <a:spcPts val="4380"/>
              </a:lnSpc>
              <a:spcBef>
                <a:spcPct val="0"/>
              </a:spcBef>
            </a:pPr>
            <a:r>
              <a:rPr lang="en-US" sz="3129" u="none" strike="noStrike">
                <a:solidFill>
                  <a:srgbClr val="000000"/>
                </a:solidFill>
                <a:latin typeface="KG Primary Penmanship"/>
                <a:ea typeface="KG Primary Penmanship"/>
                <a:cs typeface="KG Primary Penmanship"/>
                <a:sym typeface="KG Primary Penmanship"/>
              </a:rPr>
              <a:t>Table.TransformColumnTypes(#"Removed Columns",{{"</a:t>
            </a:r>
            <a:r>
              <a:rPr lang="en-US" sz="3129" u="none" strike="noStrike">
                <a:solidFill>
                  <a:srgbClr val="00BF63"/>
                </a:solidFill>
                <a:latin typeface="KG Primary Penmanship"/>
                <a:ea typeface="KG Primary Penmanship"/>
                <a:cs typeface="KG Primary Penmanship"/>
                <a:sym typeface="KG Primary Penmanship"/>
              </a:rPr>
              <a:t>Sales</a:t>
            </a:r>
            <a:r>
              <a:rPr lang="en-US" sz="3129" u="none" strike="noStrike">
                <a:solidFill>
                  <a:srgbClr val="000000"/>
                </a:solidFill>
                <a:latin typeface="KG Primary Penmanship"/>
                <a:ea typeface="KG Primary Penmanship"/>
                <a:cs typeface="KG Primary Penmanship"/>
                <a:sym typeface="KG Primary Penmanship"/>
              </a:rPr>
              <a:t>", type number}})</a:t>
            </a:r>
          </a:p>
        </p:txBody>
      </p:sp>
      <p:grpSp>
        <p:nvGrpSpPr>
          <p:cNvPr id="17" name="Group 17"/>
          <p:cNvGrpSpPr/>
          <p:nvPr/>
        </p:nvGrpSpPr>
        <p:grpSpPr>
          <a:xfrm>
            <a:off x="490844" y="3669729"/>
            <a:ext cx="731520" cy="73152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1</a:t>
              </a:r>
            </a:p>
          </p:txBody>
        </p:sp>
      </p:grpSp>
      <p:grpSp>
        <p:nvGrpSpPr>
          <p:cNvPr id="20" name="Group 20"/>
          <p:cNvGrpSpPr/>
          <p:nvPr/>
        </p:nvGrpSpPr>
        <p:grpSpPr>
          <a:xfrm>
            <a:off x="490844" y="4441701"/>
            <a:ext cx="731520" cy="73152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2</a:t>
              </a:r>
            </a:p>
          </p:txBody>
        </p:sp>
      </p:grpSp>
      <p:grpSp>
        <p:nvGrpSpPr>
          <p:cNvPr id="23" name="Group 23"/>
          <p:cNvGrpSpPr/>
          <p:nvPr/>
        </p:nvGrpSpPr>
        <p:grpSpPr>
          <a:xfrm>
            <a:off x="490844" y="5213672"/>
            <a:ext cx="731520" cy="73152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3</a:t>
              </a:r>
            </a:p>
          </p:txBody>
        </p:sp>
      </p:grpSp>
      <p:grpSp>
        <p:nvGrpSpPr>
          <p:cNvPr id="26" name="Group 26"/>
          <p:cNvGrpSpPr/>
          <p:nvPr/>
        </p:nvGrpSpPr>
        <p:grpSpPr>
          <a:xfrm>
            <a:off x="490844" y="5985643"/>
            <a:ext cx="731520" cy="73152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4</a:t>
              </a:r>
            </a:p>
          </p:txBody>
        </p:sp>
      </p:grpSp>
      <p:grpSp>
        <p:nvGrpSpPr>
          <p:cNvPr id="29" name="Group 29"/>
          <p:cNvGrpSpPr/>
          <p:nvPr/>
        </p:nvGrpSpPr>
        <p:grpSpPr>
          <a:xfrm>
            <a:off x="490844" y="6757614"/>
            <a:ext cx="731520" cy="73152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5</a:t>
              </a:r>
            </a:p>
          </p:txBody>
        </p:sp>
      </p:grpSp>
      <p:grpSp>
        <p:nvGrpSpPr>
          <p:cNvPr id="32" name="Group 32"/>
          <p:cNvGrpSpPr/>
          <p:nvPr/>
        </p:nvGrpSpPr>
        <p:grpSpPr>
          <a:xfrm>
            <a:off x="490844" y="7529585"/>
            <a:ext cx="731520" cy="73152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6</a:t>
              </a:r>
            </a:p>
          </p:txBody>
        </p:sp>
      </p:grpSp>
      <p:grpSp>
        <p:nvGrpSpPr>
          <p:cNvPr id="35" name="Group 35"/>
          <p:cNvGrpSpPr/>
          <p:nvPr/>
        </p:nvGrpSpPr>
        <p:grpSpPr>
          <a:xfrm>
            <a:off x="490844" y="8301556"/>
            <a:ext cx="731520" cy="73152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7</a:t>
              </a:r>
            </a:p>
          </p:txBody>
        </p:sp>
      </p:grpSp>
      <p:grpSp>
        <p:nvGrpSpPr>
          <p:cNvPr id="38" name="Group 38"/>
          <p:cNvGrpSpPr/>
          <p:nvPr/>
        </p:nvGrpSpPr>
        <p:grpSpPr>
          <a:xfrm>
            <a:off x="490844" y="9073528"/>
            <a:ext cx="731520" cy="73152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300"/>
            </a:solidFill>
          </p:spPr>
          <p:txBody>
            <a:bodyPr/>
            <a:lstStyle/>
            <a:p>
              <a:endParaRPr lang="en-US"/>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3639"/>
                </a:lnSpc>
                <a:spcBef>
                  <a:spcPct val="0"/>
                </a:spcBef>
              </a:pPr>
              <a:r>
                <a:rPr lang="en-US" sz="2599">
                  <a:solidFill>
                    <a:srgbClr val="000000"/>
                  </a:solidFill>
                  <a:latin typeface="Bobby Jones"/>
                  <a:ea typeface="Bobby Jones"/>
                  <a:cs typeface="Bobby Jones"/>
                  <a:sym typeface="Bobby Jones"/>
                </a:rPr>
                <a:t>8</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82972" y="1938016"/>
            <a:ext cx="17268213" cy="7952805"/>
            <a:chOff x="0" y="0"/>
            <a:chExt cx="60764371" cy="27984782"/>
          </a:xfrm>
        </p:grpSpPr>
        <p:sp>
          <p:nvSpPr>
            <p:cNvPr id="3" name="Freeform 3"/>
            <p:cNvSpPr/>
            <p:nvPr/>
          </p:nvSpPr>
          <p:spPr>
            <a:xfrm>
              <a:off x="72390" y="72390"/>
              <a:ext cx="60619589" cy="27840002"/>
            </a:xfrm>
            <a:custGeom>
              <a:avLst/>
              <a:gdLst/>
              <a:ahLst/>
              <a:cxnLst/>
              <a:rect l="l" t="t" r="r" b="b"/>
              <a:pathLst>
                <a:path w="60619589" h="27840002">
                  <a:moveTo>
                    <a:pt x="0" y="0"/>
                  </a:moveTo>
                  <a:lnTo>
                    <a:pt x="60619589" y="0"/>
                  </a:lnTo>
                  <a:lnTo>
                    <a:pt x="60619589" y="27840002"/>
                  </a:lnTo>
                  <a:lnTo>
                    <a:pt x="0" y="27840002"/>
                  </a:lnTo>
                  <a:lnTo>
                    <a:pt x="0" y="0"/>
                  </a:lnTo>
                  <a:close/>
                </a:path>
              </a:pathLst>
            </a:custGeom>
            <a:solidFill>
              <a:srgbClr val="FFFFFF"/>
            </a:solidFill>
          </p:spPr>
          <p:txBody>
            <a:bodyPr/>
            <a:lstStyle/>
            <a:p>
              <a:endParaRPr lang="en-US"/>
            </a:p>
          </p:txBody>
        </p:sp>
        <p:sp>
          <p:nvSpPr>
            <p:cNvPr id="4" name="Freeform 4"/>
            <p:cNvSpPr/>
            <p:nvPr/>
          </p:nvSpPr>
          <p:spPr>
            <a:xfrm>
              <a:off x="0" y="0"/>
              <a:ext cx="60764372" cy="27984782"/>
            </a:xfrm>
            <a:custGeom>
              <a:avLst/>
              <a:gdLst/>
              <a:ahLst/>
              <a:cxnLst/>
              <a:rect l="l" t="t" r="r" b="b"/>
              <a:pathLst>
                <a:path w="60764372" h="27984782">
                  <a:moveTo>
                    <a:pt x="60619593" y="27840003"/>
                  </a:moveTo>
                  <a:lnTo>
                    <a:pt x="60764372" y="27840003"/>
                  </a:lnTo>
                  <a:lnTo>
                    <a:pt x="60764372" y="27984782"/>
                  </a:lnTo>
                  <a:lnTo>
                    <a:pt x="60619593" y="27984782"/>
                  </a:lnTo>
                  <a:lnTo>
                    <a:pt x="60619593" y="27840003"/>
                  </a:lnTo>
                  <a:close/>
                  <a:moveTo>
                    <a:pt x="0" y="144780"/>
                  </a:moveTo>
                  <a:lnTo>
                    <a:pt x="144780" y="144780"/>
                  </a:lnTo>
                  <a:lnTo>
                    <a:pt x="144780" y="27840003"/>
                  </a:lnTo>
                  <a:lnTo>
                    <a:pt x="0" y="27840003"/>
                  </a:lnTo>
                  <a:lnTo>
                    <a:pt x="0" y="144780"/>
                  </a:lnTo>
                  <a:close/>
                  <a:moveTo>
                    <a:pt x="0" y="27840003"/>
                  </a:moveTo>
                  <a:lnTo>
                    <a:pt x="144780" y="27840003"/>
                  </a:lnTo>
                  <a:lnTo>
                    <a:pt x="144780" y="27984782"/>
                  </a:lnTo>
                  <a:lnTo>
                    <a:pt x="0" y="27984782"/>
                  </a:lnTo>
                  <a:lnTo>
                    <a:pt x="0" y="27840003"/>
                  </a:lnTo>
                  <a:close/>
                  <a:moveTo>
                    <a:pt x="60619593" y="144780"/>
                  </a:moveTo>
                  <a:lnTo>
                    <a:pt x="60764372" y="144780"/>
                  </a:lnTo>
                  <a:lnTo>
                    <a:pt x="60764372" y="27840003"/>
                  </a:lnTo>
                  <a:lnTo>
                    <a:pt x="60619593" y="27840003"/>
                  </a:lnTo>
                  <a:lnTo>
                    <a:pt x="60619593" y="144780"/>
                  </a:lnTo>
                  <a:close/>
                  <a:moveTo>
                    <a:pt x="144780" y="27840003"/>
                  </a:moveTo>
                  <a:lnTo>
                    <a:pt x="60619593" y="27840003"/>
                  </a:lnTo>
                  <a:lnTo>
                    <a:pt x="60619593" y="27984782"/>
                  </a:lnTo>
                  <a:lnTo>
                    <a:pt x="144780" y="27984782"/>
                  </a:lnTo>
                  <a:lnTo>
                    <a:pt x="144780" y="27840003"/>
                  </a:lnTo>
                  <a:close/>
                  <a:moveTo>
                    <a:pt x="60619593" y="0"/>
                  </a:moveTo>
                  <a:lnTo>
                    <a:pt x="60764372" y="0"/>
                  </a:lnTo>
                  <a:lnTo>
                    <a:pt x="60764372" y="144780"/>
                  </a:lnTo>
                  <a:lnTo>
                    <a:pt x="60619593" y="144780"/>
                  </a:lnTo>
                  <a:lnTo>
                    <a:pt x="60619593" y="0"/>
                  </a:lnTo>
                  <a:close/>
                  <a:moveTo>
                    <a:pt x="0" y="0"/>
                  </a:moveTo>
                  <a:lnTo>
                    <a:pt x="144780" y="0"/>
                  </a:lnTo>
                  <a:lnTo>
                    <a:pt x="144780" y="144780"/>
                  </a:lnTo>
                  <a:lnTo>
                    <a:pt x="0" y="144780"/>
                  </a:lnTo>
                  <a:lnTo>
                    <a:pt x="0" y="0"/>
                  </a:lnTo>
                  <a:close/>
                  <a:moveTo>
                    <a:pt x="144780" y="0"/>
                  </a:moveTo>
                  <a:lnTo>
                    <a:pt x="60619593" y="0"/>
                  </a:lnTo>
                  <a:lnTo>
                    <a:pt x="60619593"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5702553" y="216606"/>
            <a:ext cx="2262536" cy="1532224"/>
          </a:xfrm>
          <a:custGeom>
            <a:avLst/>
            <a:gdLst/>
            <a:ahLst/>
            <a:cxnLst/>
            <a:rect l="l" t="t" r="r" b="b"/>
            <a:pathLst>
              <a:path w="2262536" h="1532224">
                <a:moveTo>
                  <a:pt x="0" y="0"/>
                </a:moveTo>
                <a:lnTo>
                  <a:pt x="2262537" y="0"/>
                </a:lnTo>
                <a:lnTo>
                  <a:pt x="2262537" y="1532224"/>
                </a:lnTo>
                <a:lnTo>
                  <a:pt x="0" y="1532224"/>
                </a:lnTo>
                <a:lnTo>
                  <a:pt x="0" y="0"/>
                </a:lnTo>
                <a:close/>
              </a:path>
            </a:pathLst>
          </a:custGeom>
          <a:blipFill>
            <a:blip r:embed="rId2"/>
            <a:stretch>
              <a:fillRect/>
            </a:stretch>
          </a:blipFill>
        </p:spPr>
        <p:txBody>
          <a:bodyPr/>
          <a:lstStyle/>
          <a:p>
            <a:endParaRPr lang="en-US"/>
          </a:p>
        </p:txBody>
      </p:sp>
      <p:sp>
        <p:nvSpPr>
          <p:cNvPr id="6" name="Freeform 6"/>
          <p:cNvSpPr/>
          <p:nvPr/>
        </p:nvSpPr>
        <p:spPr>
          <a:xfrm>
            <a:off x="13461499" y="216606"/>
            <a:ext cx="1585412" cy="1761569"/>
          </a:xfrm>
          <a:custGeom>
            <a:avLst/>
            <a:gdLst/>
            <a:ahLst/>
            <a:cxnLst/>
            <a:rect l="l" t="t" r="r" b="b"/>
            <a:pathLst>
              <a:path w="1585412" h="1761569">
                <a:moveTo>
                  <a:pt x="0" y="0"/>
                </a:moveTo>
                <a:lnTo>
                  <a:pt x="1585412" y="0"/>
                </a:lnTo>
                <a:lnTo>
                  <a:pt x="1585412" y="1761570"/>
                </a:lnTo>
                <a:lnTo>
                  <a:pt x="0" y="17615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2922465" y="2822164"/>
            <a:ext cx="3006904" cy="2389122"/>
          </a:xfrm>
          <a:custGeom>
            <a:avLst/>
            <a:gdLst/>
            <a:ahLst/>
            <a:cxnLst/>
            <a:rect l="l" t="t" r="r" b="b"/>
            <a:pathLst>
              <a:path w="3006904" h="2389122">
                <a:moveTo>
                  <a:pt x="0" y="0"/>
                </a:moveTo>
                <a:lnTo>
                  <a:pt x="3006904" y="0"/>
                </a:lnTo>
                <a:lnTo>
                  <a:pt x="3006904" y="2389122"/>
                </a:lnTo>
                <a:lnTo>
                  <a:pt x="0" y="2389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2922465" y="6144724"/>
            <a:ext cx="3181175" cy="3113576"/>
          </a:xfrm>
          <a:custGeom>
            <a:avLst/>
            <a:gdLst/>
            <a:ahLst/>
            <a:cxnLst/>
            <a:rect l="l" t="t" r="r" b="b"/>
            <a:pathLst>
              <a:path w="3181175" h="3113576">
                <a:moveTo>
                  <a:pt x="0" y="0"/>
                </a:moveTo>
                <a:lnTo>
                  <a:pt x="3181176" y="0"/>
                </a:lnTo>
                <a:lnTo>
                  <a:pt x="3181176" y="3113576"/>
                </a:lnTo>
                <a:lnTo>
                  <a:pt x="0" y="3113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673686" y="2118908"/>
            <a:ext cx="4465099" cy="863820"/>
          </a:xfrm>
          <a:prstGeom prst="rect">
            <a:avLst/>
          </a:prstGeom>
        </p:spPr>
        <p:txBody>
          <a:bodyPr lIns="0" tIns="0" rIns="0" bIns="0" rtlCol="0" anchor="t">
            <a:spAutoFit/>
          </a:bodyPr>
          <a:lstStyle/>
          <a:p>
            <a:pPr algn="just">
              <a:lnSpc>
                <a:spcPts val="6987"/>
              </a:lnSpc>
            </a:pPr>
            <a:r>
              <a:rPr lang="en-US" sz="4991" u="sng">
                <a:solidFill>
                  <a:srgbClr val="000000"/>
                </a:solidFill>
                <a:latin typeface="KG Primary Penmanship"/>
                <a:ea typeface="KG Primary Penmanship"/>
                <a:cs typeface="KG Primary Penmanship"/>
                <a:sym typeface="KG Primary Penmanship"/>
              </a:rPr>
              <a:t>General Analysis:</a:t>
            </a:r>
          </a:p>
        </p:txBody>
      </p:sp>
      <p:sp>
        <p:nvSpPr>
          <p:cNvPr id="10" name="TextBox 10"/>
          <p:cNvSpPr txBox="1"/>
          <p:nvPr/>
        </p:nvSpPr>
        <p:spPr>
          <a:xfrm>
            <a:off x="509894" y="876300"/>
            <a:ext cx="12772733" cy="1073301"/>
          </a:xfrm>
          <a:prstGeom prst="rect">
            <a:avLst/>
          </a:prstGeom>
        </p:spPr>
        <p:txBody>
          <a:bodyPr lIns="0" tIns="0" rIns="0" bIns="0" rtlCol="0" anchor="t">
            <a:spAutoFit/>
          </a:bodyPr>
          <a:lstStyle/>
          <a:p>
            <a:pPr algn="l">
              <a:lnSpc>
                <a:spcPts val="8763"/>
              </a:lnSpc>
            </a:pPr>
            <a:r>
              <a:rPr lang="en-US" sz="6259">
                <a:solidFill>
                  <a:srgbClr val="000000"/>
                </a:solidFill>
                <a:latin typeface="KG Primary Penmanship"/>
                <a:ea typeface="KG Primary Penmanship"/>
                <a:cs typeface="KG Primary Penmanship"/>
                <a:sym typeface="KG Primary Penmanship"/>
              </a:rPr>
              <a:t>Analysis Questions Phase</a:t>
            </a:r>
          </a:p>
        </p:txBody>
      </p:sp>
      <p:sp>
        <p:nvSpPr>
          <p:cNvPr id="11" name="TextBox 11"/>
          <p:cNvSpPr txBox="1"/>
          <p:nvPr/>
        </p:nvSpPr>
        <p:spPr>
          <a:xfrm>
            <a:off x="509894" y="3020828"/>
            <a:ext cx="14873169" cy="2950845"/>
          </a:xfrm>
          <a:prstGeom prst="rect">
            <a:avLst/>
          </a:prstGeom>
        </p:spPr>
        <p:txBody>
          <a:bodyPr lIns="0" tIns="0" rIns="0" bIns="0" rtlCol="0" anchor="t">
            <a:spAutoFit/>
          </a:bodyPr>
          <a:lstStyle/>
          <a:p>
            <a:pPr marL="906780" lvl="1" indent="-453390" algn="just">
              <a:lnSpc>
                <a:spcPts val="5880"/>
              </a:lnSpc>
              <a:buAutoNum type="arabicPeriod"/>
            </a:pPr>
            <a:r>
              <a:rPr lang="en-US" sz="4200">
                <a:solidFill>
                  <a:srgbClr val="000000"/>
                </a:solidFill>
                <a:latin typeface="KG Primary Penmanship"/>
                <a:ea typeface="KG Primary Penmanship"/>
                <a:cs typeface="KG Primary Penmanship"/>
                <a:sym typeface="KG Primary Penmanship"/>
              </a:rPr>
              <a:t> What are the total sales in each state?</a:t>
            </a:r>
          </a:p>
          <a:p>
            <a:pPr marL="906780" lvl="1" indent="-453390" algn="just">
              <a:lnSpc>
                <a:spcPts val="5880"/>
              </a:lnSpc>
              <a:buAutoNum type="arabicPeriod"/>
            </a:pPr>
            <a:r>
              <a:rPr lang="en-US" sz="4200">
                <a:solidFill>
                  <a:srgbClr val="000000"/>
                </a:solidFill>
                <a:latin typeface="KG Primary Penmanship"/>
                <a:ea typeface="KG Primary Penmanship"/>
                <a:cs typeface="KG Primary Penmanship"/>
                <a:sym typeface="KG Primary Penmanship"/>
              </a:rPr>
              <a:t>Which categories have the highest sales?</a:t>
            </a:r>
          </a:p>
          <a:p>
            <a:pPr marL="906780" lvl="1" indent="-453390" algn="just">
              <a:lnSpc>
                <a:spcPts val="5880"/>
              </a:lnSpc>
              <a:buAutoNum type="arabicPeriod"/>
            </a:pPr>
            <a:r>
              <a:rPr lang="en-US" sz="4200">
                <a:solidFill>
                  <a:srgbClr val="000000"/>
                </a:solidFill>
                <a:latin typeface="KG Primary Penmanship"/>
                <a:ea typeface="KG Primary Penmanship"/>
                <a:cs typeface="KG Primary Penmanship"/>
                <a:sym typeface="KG Primary Penmanship"/>
              </a:rPr>
              <a:t>Which sub-categories achieve the highest sales?</a:t>
            </a:r>
          </a:p>
          <a:p>
            <a:pPr marL="906780" lvl="1" indent="-453390" algn="just">
              <a:lnSpc>
                <a:spcPts val="5880"/>
              </a:lnSpc>
              <a:buAutoNum type="arabicPeriod"/>
            </a:pPr>
            <a:r>
              <a:rPr lang="en-US" sz="4200">
                <a:solidFill>
                  <a:srgbClr val="000000"/>
                </a:solidFill>
                <a:latin typeface="KG Primary Penmanship"/>
                <a:ea typeface="KG Primary Penmanship"/>
                <a:cs typeface="KG Primary Penmanship"/>
                <a:sym typeface="KG Primary Penmanship"/>
              </a:rPr>
              <a:t>What is the average delivery time between the order date and the ship date?</a:t>
            </a:r>
          </a:p>
        </p:txBody>
      </p:sp>
      <p:sp>
        <p:nvSpPr>
          <p:cNvPr id="12" name="TextBox 12"/>
          <p:cNvSpPr txBox="1"/>
          <p:nvPr/>
        </p:nvSpPr>
        <p:spPr>
          <a:xfrm>
            <a:off x="673686" y="5866898"/>
            <a:ext cx="4946154" cy="863820"/>
          </a:xfrm>
          <a:prstGeom prst="rect">
            <a:avLst/>
          </a:prstGeom>
        </p:spPr>
        <p:txBody>
          <a:bodyPr lIns="0" tIns="0" rIns="0" bIns="0" rtlCol="0" anchor="t">
            <a:spAutoFit/>
          </a:bodyPr>
          <a:lstStyle/>
          <a:p>
            <a:pPr marL="0" lvl="1" indent="0" algn="just">
              <a:lnSpc>
                <a:spcPts val="6987"/>
              </a:lnSpc>
              <a:spcBef>
                <a:spcPct val="0"/>
              </a:spcBef>
            </a:pPr>
            <a:r>
              <a:rPr lang="en-US" sz="4991" u="sng" strike="noStrike">
                <a:solidFill>
                  <a:srgbClr val="000000"/>
                </a:solidFill>
                <a:latin typeface="KG Primary Penmanship"/>
                <a:ea typeface="KG Primary Penmanship"/>
                <a:cs typeface="KG Primary Penmanship"/>
                <a:sym typeface="KG Primary Penmanship"/>
              </a:rPr>
              <a:t>1. Geographical Analysis:</a:t>
            </a:r>
          </a:p>
        </p:txBody>
      </p:sp>
      <p:sp>
        <p:nvSpPr>
          <p:cNvPr id="13" name="TextBox 13"/>
          <p:cNvSpPr txBox="1"/>
          <p:nvPr/>
        </p:nvSpPr>
        <p:spPr>
          <a:xfrm>
            <a:off x="509894" y="6892642"/>
            <a:ext cx="8634106" cy="1485663"/>
          </a:xfrm>
          <a:prstGeom prst="rect">
            <a:avLst/>
          </a:prstGeom>
        </p:spPr>
        <p:txBody>
          <a:bodyPr lIns="0" tIns="0" rIns="0" bIns="0" rtlCol="0" anchor="t">
            <a:spAutoFit/>
          </a:bodyPr>
          <a:lstStyle/>
          <a:p>
            <a:pPr marL="906780" lvl="1" indent="-453390" algn="l">
              <a:lnSpc>
                <a:spcPts val="5880"/>
              </a:lnSpc>
              <a:buAutoNum type="arabicPeriod"/>
            </a:pPr>
            <a:r>
              <a:rPr lang="ar-EG" sz="4200" dirty="0">
                <a:solidFill>
                  <a:srgbClr val="000000"/>
                </a:solidFill>
                <a:latin typeface="KG Primary Penmanship"/>
                <a:ea typeface="KG Primary Penmanship"/>
                <a:cs typeface="KG Primary Penmanship"/>
                <a:sym typeface="KG Primary Penmanship"/>
              </a:rPr>
              <a:t>         </a:t>
            </a:r>
            <a:r>
              <a:rPr lang="en-US" sz="4200" dirty="0">
                <a:solidFill>
                  <a:srgbClr val="000000"/>
                </a:solidFill>
                <a:latin typeface="KG Primary Penmanship"/>
                <a:ea typeface="KG Primary Penmanship"/>
                <a:cs typeface="KG Primary Penmanship"/>
                <a:sym typeface="KG Primary Penmanship"/>
              </a:rPr>
              <a:t>What are the total sales by region?</a:t>
            </a:r>
          </a:p>
          <a:p>
            <a:pPr marL="906780" lvl="1" indent="-453390" algn="l">
              <a:lnSpc>
                <a:spcPts val="5880"/>
              </a:lnSpc>
              <a:buAutoNum type="arabicPeriod"/>
            </a:pPr>
            <a:r>
              <a:rPr lang="en-US" sz="4200" dirty="0">
                <a:solidFill>
                  <a:srgbClr val="000000"/>
                </a:solidFill>
                <a:latin typeface="KG Primary Penmanship"/>
                <a:ea typeface="KG Primary Penmanship"/>
                <a:cs typeface="KG Primary Penmanship"/>
                <a:sym typeface="KG Primary Penmanship"/>
              </a:rPr>
              <a:t>Which city generate the highest sales?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09894" y="2099858"/>
            <a:ext cx="17268213" cy="7952805"/>
            <a:chOff x="0" y="0"/>
            <a:chExt cx="60764371" cy="27984782"/>
          </a:xfrm>
        </p:grpSpPr>
        <p:sp>
          <p:nvSpPr>
            <p:cNvPr id="3" name="Freeform 3"/>
            <p:cNvSpPr/>
            <p:nvPr/>
          </p:nvSpPr>
          <p:spPr>
            <a:xfrm>
              <a:off x="72390" y="72390"/>
              <a:ext cx="60619589" cy="27840002"/>
            </a:xfrm>
            <a:custGeom>
              <a:avLst/>
              <a:gdLst/>
              <a:ahLst/>
              <a:cxnLst/>
              <a:rect l="l" t="t" r="r" b="b"/>
              <a:pathLst>
                <a:path w="60619589" h="27840002">
                  <a:moveTo>
                    <a:pt x="0" y="0"/>
                  </a:moveTo>
                  <a:lnTo>
                    <a:pt x="60619589" y="0"/>
                  </a:lnTo>
                  <a:lnTo>
                    <a:pt x="60619589" y="27840002"/>
                  </a:lnTo>
                  <a:lnTo>
                    <a:pt x="0" y="27840002"/>
                  </a:lnTo>
                  <a:lnTo>
                    <a:pt x="0" y="0"/>
                  </a:lnTo>
                  <a:close/>
                </a:path>
              </a:pathLst>
            </a:custGeom>
            <a:solidFill>
              <a:srgbClr val="FFFFFF"/>
            </a:solidFill>
          </p:spPr>
          <p:txBody>
            <a:bodyPr/>
            <a:lstStyle/>
            <a:p>
              <a:endParaRPr lang="en-US"/>
            </a:p>
          </p:txBody>
        </p:sp>
        <p:sp>
          <p:nvSpPr>
            <p:cNvPr id="4" name="Freeform 4"/>
            <p:cNvSpPr/>
            <p:nvPr/>
          </p:nvSpPr>
          <p:spPr>
            <a:xfrm>
              <a:off x="0" y="0"/>
              <a:ext cx="60764372" cy="27984782"/>
            </a:xfrm>
            <a:custGeom>
              <a:avLst/>
              <a:gdLst/>
              <a:ahLst/>
              <a:cxnLst/>
              <a:rect l="l" t="t" r="r" b="b"/>
              <a:pathLst>
                <a:path w="60764372" h="27984782">
                  <a:moveTo>
                    <a:pt x="60619593" y="27840003"/>
                  </a:moveTo>
                  <a:lnTo>
                    <a:pt x="60764372" y="27840003"/>
                  </a:lnTo>
                  <a:lnTo>
                    <a:pt x="60764372" y="27984782"/>
                  </a:lnTo>
                  <a:lnTo>
                    <a:pt x="60619593" y="27984782"/>
                  </a:lnTo>
                  <a:lnTo>
                    <a:pt x="60619593" y="27840003"/>
                  </a:lnTo>
                  <a:close/>
                  <a:moveTo>
                    <a:pt x="0" y="144780"/>
                  </a:moveTo>
                  <a:lnTo>
                    <a:pt x="144780" y="144780"/>
                  </a:lnTo>
                  <a:lnTo>
                    <a:pt x="144780" y="27840003"/>
                  </a:lnTo>
                  <a:lnTo>
                    <a:pt x="0" y="27840003"/>
                  </a:lnTo>
                  <a:lnTo>
                    <a:pt x="0" y="144780"/>
                  </a:lnTo>
                  <a:close/>
                  <a:moveTo>
                    <a:pt x="0" y="27840003"/>
                  </a:moveTo>
                  <a:lnTo>
                    <a:pt x="144780" y="27840003"/>
                  </a:lnTo>
                  <a:lnTo>
                    <a:pt x="144780" y="27984782"/>
                  </a:lnTo>
                  <a:lnTo>
                    <a:pt x="0" y="27984782"/>
                  </a:lnTo>
                  <a:lnTo>
                    <a:pt x="0" y="27840003"/>
                  </a:lnTo>
                  <a:close/>
                  <a:moveTo>
                    <a:pt x="60619593" y="144780"/>
                  </a:moveTo>
                  <a:lnTo>
                    <a:pt x="60764372" y="144780"/>
                  </a:lnTo>
                  <a:lnTo>
                    <a:pt x="60764372" y="27840003"/>
                  </a:lnTo>
                  <a:lnTo>
                    <a:pt x="60619593" y="27840003"/>
                  </a:lnTo>
                  <a:lnTo>
                    <a:pt x="60619593" y="144780"/>
                  </a:lnTo>
                  <a:close/>
                  <a:moveTo>
                    <a:pt x="144780" y="27840003"/>
                  </a:moveTo>
                  <a:lnTo>
                    <a:pt x="60619593" y="27840003"/>
                  </a:lnTo>
                  <a:lnTo>
                    <a:pt x="60619593" y="27984782"/>
                  </a:lnTo>
                  <a:lnTo>
                    <a:pt x="144780" y="27984782"/>
                  </a:lnTo>
                  <a:lnTo>
                    <a:pt x="144780" y="27840003"/>
                  </a:lnTo>
                  <a:close/>
                  <a:moveTo>
                    <a:pt x="60619593" y="0"/>
                  </a:moveTo>
                  <a:lnTo>
                    <a:pt x="60764372" y="0"/>
                  </a:lnTo>
                  <a:lnTo>
                    <a:pt x="60764372" y="144780"/>
                  </a:lnTo>
                  <a:lnTo>
                    <a:pt x="60619593" y="144780"/>
                  </a:lnTo>
                  <a:lnTo>
                    <a:pt x="60619593" y="0"/>
                  </a:lnTo>
                  <a:close/>
                  <a:moveTo>
                    <a:pt x="0" y="0"/>
                  </a:moveTo>
                  <a:lnTo>
                    <a:pt x="144780" y="0"/>
                  </a:lnTo>
                  <a:lnTo>
                    <a:pt x="144780" y="144780"/>
                  </a:lnTo>
                  <a:lnTo>
                    <a:pt x="0" y="144780"/>
                  </a:lnTo>
                  <a:lnTo>
                    <a:pt x="0" y="0"/>
                  </a:lnTo>
                  <a:close/>
                  <a:moveTo>
                    <a:pt x="144780" y="0"/>
                  </a:moveTo>
                  <a:lnTo>
                    <a:pt x="60619593" y="0"/>
                  </a:lnTo>
                  <a:lnTo>
                    <a:pt x="60619593" y="144780"/>
                  </a:lnTo>
                  <a:lnTo>
                    <a:pt x="144780" y="144780"/>
                  </a:lnTo>
                  <a:lnTo>
                    <a:pt x="144780" y="0"/>
                  </a:lnTo>
                  <a:close/>
                </a:path>
              </a:pathLst>
            </a:custGeom>
            <a:solidFill>
              <a:srgbClr val="000000"/>
            </a:solidFill>
          </p:spPr>
          <p:txBody>
            <a:bodyPr/>
            <a:lstStyle/>
            <a:p>
              <a:endParaRPr lang="en-US"/>
            </a:p>
          </p:txBody>
        </p:sp>
      </p:grpSp>
      <p:sp>
        <p:nvSpPr>
          <p:cNvPr id="5" name="Freeform 5"/>
          <p:cNvSpPr/>
          <p:nvPr/>
        </p:nvSpPr>
        <p:spPr>
          <a:xfrm>
            <a:off x="16025464" y="0"/>
            <a:ext cx="2262536" cy="1532224"/>
          </a:xfrm>
          <a:custGeom>
            <a:avLst/>
            <a:gdLst/>
            <a:ahLst/>
            <a:cxnLst/>
            <a:rect l="l" t="t" r="r" b="b"/>
            <a:pathLst>
              <a:path w="2262536" h="1532224">
                <a:moveTo>
                  <a:pt x="0" y="0"/>
                </a:moveTo>
                <a:lnTo>
                  <a:pt x="2262536" y="0"/>
                </a:lnTo>
                <a:lnTo>
                  <a:pt x="2262536" y="1532224"/>
                </a:lnTo>
                <a:lnTo>
                  <a:pt x="0" y="1532224"/>
                </a:lnTo>
                <a:lnTo>
                  <a:pt x="0" y="0"/>
                </a:lnTo>
                <a:close/>
              </a:path>
            </a:pathLst>
          </a:custGeom>
          <a:blipFill>
            <a:blip r:embed="rId2"/>
            <a:stretch>
              <a:fillRect/>
            </a:stretch>
          </a:blipFill>
        </p:spPr>
        <p:txBody>
          <a:bodyPr/>
          <a:lstStyle/>
          <a:p>
            <a:endParaRPr lang="en-US"/>
          </a:p>
        </p:txBody>
      </p:sp>
      <p:sp>
        <p:nvSpPr>
          <p:cNvPr id="6" name="Freeform 6"/>
          <p:cNvSpPr/>
          <p:nvPr/>
        </p:nvSpPr>
        <p:spPr>
          <a:xfrm>
            <a:off x="13461499" y="216606"/>
            <a:ext cx="1585412" cy="1761569"/>
          </a:xfrm>
          <a:custGeom>
            <a:avLst/>
            <a:gdLst/>
            <a:ahLst/>
            <a:cxnLst/>
            <a:rect l="l" t="t" r="r" b="b"/>
            <a:pathLst>
              <a:path w="1585412" h="1761569">
                <a:moveTo>
                  <a:pt x="0" y="0"/>
                </a:moveTo>
                <a:lnTo>
                  <a:pt x="1585412" y="0"/>
                </a:lnTo>
                <a:lnTo>
                  <a:pt x="1585412" y="1761570"/>
                </a:lnTo>
                <a:lnTo>
                  <a:pt x="0" y="17615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936484" y="2338920"/>
            <a:ext cx="3426422" cy="3426422"/>
          </a:xfrm>
          <a:custGeom>
            <a:avLst/>
            <a:gdLst/>
            <a:ahLst/>
            <a:cxnLst/>
            <a:rect l="l" t="t" r="r" b="b"/>
            <a:pathLst>
              <a:path w="3426422" h="3426422">
                <a:moveTo>
                  <a:pt x="0" y="0"/>
                </a:moveTo>
                <a:lnTo>
                  <a:pt x="3426422" y="0"/>
                </a:lnTo>
                <a:lnTo>
                  <a:pt x="3426422" y="3426422"/>
                </a:lnTo>
                <a:lnTo>
                  <a:pt x="0" y="34264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4254205" y="6425786"/>
            <a:ext cx="3205927" cy="3205927"/>
          </a:xfrm>
          <a:custGeom>
            <a:avLst/>
            <a:gdLst/>
            <a:ahLst/>
            <a:cxnLst/>
            <a:rect l="l" t="t" r="r" b="b"/>
            <a:pathLst>
              <a:path w="3205927" h="3205927">
                <a:moveTo>
                  <a:pt x="0" y="0"/>
                </a:moveTo>
                <a:lnTo>
                  <a:pt x="3205926" y="0"/>
                </a:lnTo>
                <a:lnTo>
                  <a:pt x="3205926" y="3205926"/>
                </a:lnTo>
                <a:lnTo>
                  <a:pt x="0" y="32059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673686" y="2118908"/>
            <a:ext cx="4425380" cy="863820"/>
          </a:xfrm>
          <a:prstGeom prst="rect">
            <a:avLst/>
          </a:prstGeom>
        </p:spPr>
        <p:txBody>
          <a:bodyPr lIns="0" tIns="0" rIns="0" bIns="0" rtlCol="0" anchor="t">
            <a:spAutoFit/>
          </a:bodyPr>
          <a:lstStyle/>
          <a:p>
            <a:pPr algn="just">
              <a:lnSpc>
                <a:spcPts val="6987"/>
              </a:lnSpc>
            </a:pPr>
            <a:r>
              <a:rPr lang="en-US" sz="4991" u="sng">
                <a:solidFill>
                  <a:srgbClr val="000000"/>
                </a:solidFill>
                <a:latin typeface="KG Primary Penmanship"/>
                <a:ea typeface="KG Primary Penmanship"/>
                <a:cs typeface="KG Primary Penmanship"/>
                <a:sym typeface="KG Primary Penmanship"/>
              </a:rPr>
              <a:t>Customer Analysis:</a:t>
            </a:r>
          </a:p>
        </p:txBody>
      </p:sp>
      <p:sp>
        <p:nvSpPr>
          <p:cNvPr id="10" name="TextBox 10"/>
          <p:cNvSpPr txBox="1"/>
          <p:nvPr/>
        </p:nvSpPr>
        <p:spPr>
          <a:xfrm>
            <a:off x="509894" y="904875"/>
            <a:ext cx="12772733" cy="1073301"/>
          </a:xfrm>
          <a:prstGeom prst="rect">
            <a:avLst/>
          </a:prstGeom>
        </p:spPr>
        <p:txBody>
          <a:bodyPr lIns="0" tIns="0" rIns="0" bIns="0" rtlCol="0" anchor="t">
            <a:spAutoFit/>
          </a:bodyPr>
          <a:lstStyle/>
          <a:p>
            <a:pPr algn="l">
              <a:lnSpc>
                <a:spcPts val="8763"/>
              </a:lnSpc>
            </a:pPr>
            <a:r>
              <a:rPr lang="en-US" sz="6259">
                <a:solidFill>
                  <a:srgbClr val="000000"/>
                </a:solidFill>
                <a:latin typeface="KG Primary Penmanship"/>
                <a:ea typeface="KG Primary Penmanship"/>
                <a:cs typeface="KG Primary Penmanship"/>
                <a:sym typeface="KG Primary Penmanship"/>
              </a:rPr>
              <a:t>Analysis Questions Phase</a:t>
            </a:r>
          </a:p>
        </p:txBody>
      </p:sp>
      <p:sp>
        <p:nvSpPr>
          <p:cNvPr id="11" name="TextBox 11"/>
          <p:cNvSpPr txBox="1"/>
          <p:nvPr/>
        </p:nvSpPr>
        <p:spPr>
          <a:xfrm>
            <a:off x="509894" y="2897003"/>
            <a:ext cx="13055933" cy="1464945"/>
          </a:xfrm>
          <a:prstGeom prst="rect">
            <a:avLst/>
          </a:prstGeom>
        </p:spPr>
        <p:txBody>
          <a:bodyPr lIns="0" tIns="0" rIns="0" bIns="0" rtlCol="0" anchor="t">
            <a:spAutoFit/>
          </a:bodyPr>
          <a:lstStyle/>
          <a:p>
            <a:pPr marL="906780" lvl="1" indent="-453390" algn="just">
              <a:lnSpc>
                <a:spcPts val="5880"/>
              </a:lnSpc>
              <a:buAutoNum type="arabicPeriod"/>
            </a:pPr>
            <a:r>
              <a:rPr lang="en-US" sz="4200">
                <a:solidFill>
                  <a:srgbClr val="000000"/>
                </a:solidFill>
                <a:latin typeface="KG Primary Penmanship"/>
                <a:ea typeface="KG Primary Penmanship"/>
                <a:cs typeface="KG Primary Penmanship"/>
                <a:sym typeface="KG Primary Penmanship"/>
              </a:rPr>
              <a:t> Who are the top customers based on total sales?</a:t>
            </a:r>
          </a:p>
          <a:p>
            <a:pPr marL="906780" lvl="1" indent="-453390" algn="just">
              <a:lnSpc>
                <a:spcPts val="5880"/>
              </a:lnSpc>
              <a:buAutoNum type="arabicPeriod"/>
            </a:pPr>
            <a:r>
              <a:rPr lang="en-US" sz="4200">
                <a:solidFill>
                  <a:srgbClr val="000000"/>
                </a:solidFill>
                <a:latin typeface="KG Primary Penmanship"/>
                <a:ea typeface="KG Primary Penmanship"/>
                <a:cs typeface="KG Primary Penmanship"/>
                <a:sym typeface="KG Primary Penmanship"/>
              </a:rPr>
              <a:t>Who are the top customers based on order?</a:t>
            </a:r>
          </a:p>
        </p:txBody>
      </p:sp>
      <p:sp>
        <p:nvSpPr>
          <p:cNvPr id="12" name="TextBox 12"/>
          <p:cNvSpPr txBox="1"/>
          <p:nvPr/>
        </p:nvSpPr>
        <p:spPr>
          <a:xfrm>
            <a:off x="669809" y="5281044"/>
            <a:ext cx="4429274" cy="863820"/>
          </a:xfrm>
          <a:prstGeom prst="rect">
            <a:avLst/>
          </a:prstGeom>
        </p:spPr>
        <p:txBody>
          <a:bodyPr lIns="0" tIns="0" rIns="0" bIns="0" rtlCol="0" anchor="t">
            <a:spAutoFit/>
          </a:bodyPr>
          <a:lstStyle/>
          <a:p>
            <a:pPr marL="0" lvl="1" indent="0" algn="just">
              <a:lnSpc>
                <a:spcPts val="6987"/>
              </a:lnSpc>
              <a:spcBef>
                <a:spcPct val="0"/>
              </a:spcBef>
            </a:pPr>
            <a:r>
              <a:rPr lang="en-US" sz="4991" u="sng">
                <a:solidFill>
                  <a:srgbClr val="000000"/>
                </a:solidFill>
                <a:latin typeface="KG Primary Penmanship"/>
                <a:ea typeface="KG Primary Penmanship"/>
                <a:cs typeface="KG Primary Penmanship"/>
                <a:sym typeface="KG Primary Penmanship"/>
              </a:rPr>
              <a:t>Time-Based Analysis:</a:t>
            </a:r>
          </a:p>
        </p:txBody>
      </p:sp>
      <p:sp>
        <p:nvSpPr>
          <p:cNvPr id="13" name="TextBox 13"/>
          <p:cNvSpPr txBox="1"/>
          <p:nvPr/>
        </p:nvSpPr>
        <p:spPr>
          <a:xfrm>
            <a:off x="673686" y="6340061"/>
            <a:ext cx="9554977" cy="2207895"/>
          </a:xfrm>
          <a:prstGeom prst="rect">
            <a:avLst/>
          </a:prstGeom>
        </p:spPr>
        <p:txBody>
          <a:bodyPr lIns="0" tIns="0" rIns="0" bIns="0" rtlCol="0" anchor="t">
            <a:spAutoFit/>
          </a:bodyPr>
          <a:lstStyle/>
          <a:p>
            <a:pPr marL="906780" lvl="1" indent="-453390" algn="l">
              <a:lnSpc>
                <a:spcPts val="5880"/>
              </a:lnSpc>
              <a:buAutoNum type="arabicPeriod"/>
            </a:pPr>
            <a:r>
              <a:rPr lang="en-US" sz="4200">
                <a:solidFill>
                  <a:srgbClr val="000000"/>
                </a:solidFill>
                <a:latin typeface="KG Primary Penmanship"/>
                <a:ea typeface="KG Primary Penmanship"/>
                <a:cs typeface="KG Primary Penmanship"/>
                <a:sym typeface="KG Primary Penmanship"/>
              </a:rPr>
              <a:t>How are sales distributed monthly or annually?</a:t>
            </a:r>
          </a:p>
          <a:p>
            <a:pPr marL="906780" lvl="1" indent="-453390" algn="l">
              <a:lnSpc>
                <a:spcPts val="5880"/>
              </a:lnSpc>
              <a:buAutoNum type="arabicPeriod"/>
            </a:pPr>
            <a:r>
              <a:rPr lang="en-US" sz="4200">
                <a:solidFill>
                  <a:srgbClr val="000000"/>
                </a:solidFill>
                <a:latin typeface="KG Primary Penmanship"/>
                <a:ea typeface="KG Primary Penmanship"/>
                <a:cs typeface="KG Primary Penmanship"/>
                <a:sym typeface="KG Primary Penmanship"/>
              </a:rPr>
              <a:t>Is there a seasonal sales pattern?</a:t>
            </a:r>
          </a:p>
          <a:p>
            <a:pPr marL="906780" lvl="1" indent="-453390" algn="l">
              <a:lnSpc>
                <a:spcPts val="5880"/>
              </a:lnSpc>
              <a:buAutoNum type="arabicPeriod"/>
            </a:pPr>
            <a:r>
              <a:rPr lang="en-US" sz="4200">
                <a:solidFill>
                  <a:srgbClr val="000000"/>
                </a:solidFill>
                <a:latin typeface="KG Primary Penmanship"/>
                <a:ea typeface="KG Primary Penmanship"/>
                <a:cs typeface="KG Primary Penmanship"/>
                <a:sym typeface="KG Primary Penmanship"/>
              </a:rPr>
              <a:t>Which time period achieves the highest sales?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2404</Words>
  <Application>Microsoft Office PowerPoint</Application>
  <PresentationFormat>Custom</PresentationFormat>
  <Paragraphs>261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KG Primary Penmanship</vt:lpstr>
      <vt:lpstr>Al Qabas Bold</vt:lpstr>
      <vt:lpstr>Arial</vt:lpstr>
      <vt:lpstr>Bobby Jones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analysisa</dc:title>
  <dc:creator>BUSINESS PLUS</dc:creator>
  <cp:lastModifiedBy>سعيد حامد سعيد محمد عبدالواحد</cp:lastModifiedBy>
  <cp:revision>4</cp:revision>
  <dcterms:created xsi:type="dcterms:W3CDTF">2006-08-16T00:00:00Z</dcterms:created>
  <dcterms:modified xsi:type="dcterms:W3CDTF">2025-04-20T20:50:50Z</dcterms:modified>
  <dc:identifier>DAGiDwb2zUU</dc:identifier>
</cp:coreProperties>
</file>